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.jpeg" ContentType="image/jpeg"/>
  <Override PartName="/ppt/media/image2.jpeg" ContentType="image/jpeg"/>
  <Override PartName="/ppt/notesSlides/notesSlide5.xml" ContentType="application/vnd.openxmlformats-officedocument.presentationml.notesSlide+xml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AE7"/>
          </a:solidFill>
        </a:fill>
      </a:tcStyle>
    </a:wholeTbl>
    <a:band2H>
      <a:tcTxStyle b="def" i="def"/>
      <a:tcStyle>
        <a:tcBdr/>
        <a:fill>
          <a:solidFill>
            <a:srgbClr val="E6F5F3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F3D1"/>
          </a:solidFill>
        </a:fill>
      </a:tcStyle>
    </a:wholeTbl>
    <a:band2H>
      <a:tcTxStyle b="def" i="def"/>
      <a:tcStyle>
        <a:tcBdr/>
        <a:fill>
          <a:solidFill>
            <a:srgbClr val="F2F9E9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CFD1"/>
          </a:solidFill>
        </a:fill>
      </a:tcStyle>
    </a:wholeTbl>
    <a:band2H>
      <a:tcTxStyle b="def" i="def"/>
      <a:tcStyle>
        <a:tcBdr/>
        <a:fill>
          <a:solidFill>
            <a:srgbClr val="FCE8E9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Shape 1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7" name="Shape 14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Tohle je zaslíbení! Každé Boží dítě umí slyšet Boží hlas. Ke každému mluví Bůh způsobem, kterému rozumí. Každý má svůj „oblíbený“ (nejčastější) způsob, ale máme se rozvíjet i v dalších. Někomu přes obrazy, k jinému přes Boží slovo, někomu odkazy (Barbara), někomu přes technologické postupy, někomu přes přírodu, přes filmy, písně (ale pozor na klam), společné modlitební atd.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Ke každému mluví Bůh způsobem, kterému rozumí. Každý má svůj „oblíbený“ (nejčastější) způsob, ale máme se rozvíjet i v dalších. Někomu přes obrazy, k jinému přes Boží slovo, někomu odkazy (Barbara), někomu přes technologické postupy, někomu přes přírodu, přes filmy, písně (ale pozor na klam), společné modlitební atd.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6" name="Shape 16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7000"/>
              </a:lnSpc>
              <a:spcBef>
                <a:spcPts val="800"/>
              </a:spcBef>
              <a:defRPr sz="1800"/>
            </a:pPr>
            <a:r>
              <a:t>Budu říkat hodně věcí, ale než řeknu ideál, tak bych ráda připomněla, že dary jsou neodvolatelné a Bůh je milosrdný. Dary slouží církvi k povzbuzení a budování (Kdo však prorokuje, mluví lidem k budování, povzbuzení a útěše. 1 K 14:3). Nečekejte, až budete dokonalí, abyste začali sloužit duchovními dary. Když vidíte příležitost nebo potřebu, dejte Bohu své dva chleby a pět rybiček a dovolte mu posloužit lidem kolem vás. Bohu jde mnohem více o to, abychom se naučili milovat, než abychom byli dokonalí. A někdy dary potom povzbudí i vás samotné. </a:t>
            </a:r>
          </a:p>
          <a:p>
            <a:pPr>
              <a:lnSpc>
                <a:spcPct val="107000"/>
              </a:lnSpc>
              <a:spcBef>
                <a:spcPts val="800"/>
              </a:spcBef>
              <a:defRPr sz="1800"/>
            </a:pPr>
            <a:r>
              <a:t>(Příběh s prorokováním Soně)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0" name="Shape 17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takhle to může vypadat, když se to povede.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hape 22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takhle to může vypadat, když se to povede. 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/>
        </p:nvSpPr>
        <p:spPr>
          <a:xfrm>
            <a:off x="0" y="-3175"/>
            <a:ext cx="12192002" cy="5203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0"/>
                </a:lnTo>
                <a:lnTo>
                  <a:pt x="0" y="20361"/>
                </a:lnTo>
                <a:lnTo>
                  <a:pt x="3536" y="20361"/>
                </a:lnTo>
                <a:lnTo>
                  <a:pt x="4211" y="21547"/>
                </a:lnTo>
                <a:lnTo>
                  <a:pt x="4271" y="21600"/>
                </a:lnTo>
                <a:lnTo>
                  <a:pt x="4312" y="21600"/>
                </a:lnTo>
                <a:lnTo>
                  <a:pt x="4331" y="21580"/>
                </a:lnTo>
                <a:lnTo>
                  <a:pt x="4369" y="21547"/>
                </a:lnTo>
                <a:lnTo>
                  <a:pt x="5044" y="20361"/>
                </a:lnTo>
                <a:lnTo>
                  <a:pt x="21600" y="20361"/>
                </a:lnTo>
                <a:lnTo>
                  <a:pt x="21600" y="0"/>
                </a:lnTo>
                <a:close/>
              </a:path>
            </a:pathLst>
          </a:custGeom>
          <a:blipFill>
            <a:blip r:embed="rId2"/>
          </a:blipFill>
          <a:ln cap="rnd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" name="Text názvu"/>
          <p:cNvSpPr txBox="1"/>
          <p:nvPr>
            <p:ph type="title"/>
          </p:nvPr>
        </p:nvSpPr>
        <p:spPr>
          <a:xfrm>
            <a:off x="810000" y="1449147"/>
            <a:ext cx="10572001" cy="2971052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/>
            <a:r>
              <a:t>Text názvu</a:t>
            </a:r>
          </a:p>
        </p:txBody>
      </p:sp>
      <p:sp>
        <p:nvSpPr>
          <p:cNvPr id="14" name="Text úrovně 1…"/>
          <p:cNvSpPr txBox="1"/>
          <p:nvPr>
            <p:ph type="body" sz="quarter" idx="1"/>
          </p:nvPr>
        </p:nvSpPr>
        <p:spPr>
          <a:xfrm>
            <a:off x="810000" y="5280847"/>
            <a:ext cx="10572001" cy="434975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názvu"/>
          <p:cNvSpPr txBox="1"/>
          <p:nvPr>
            <p:ph type="title"/>
          </p:nvPr>
        </p:nvSpPr>
        <p:spPr>
          <a:xfrm>
            <a:off x="809999" y="4800600"/>
            <a:ext cx="10561420" cy="566738"/>
          </a:xfrm>
          <a:prstGeom prst="rect">
            <a:avLst/>
          </a:prstGeom>
        </p:spPr>
        <p:txBody>
          <a:bodyPr/>
          <a:lstStyle>
            <a:lvl1pPr>
              <a:defRPr b="0" sz="2400"/>
            </a:lvl1pPr>
          </a:lstStyle>
          <a:p>
            <a:pPr/>
            <a:r>
              <a:t>Text názvu</a:t>
            </a:r>
          </a:p>
        </p:txBody>
      </p:sp>
      <p:sp>
        <p:nvSpPr>
          <p:cNvPr id="97" name="Picture Placeholder 14"/>
          <p:cNvSpPr/>
          <p:nvPr>
            <p:ph type="pic" idx="21"/>
          </p:nvPr>
        </p:nvSpPr>
        <p:spPr>
          <a:xfrm>
            <a:off x="0" y="-1"/>
            <a:ext cx="12192001" cy="4800601"/>
          </a:xfrm>
          <a:prstGeom prst="rect">
            <a:avLst/>
          </a:prstGeom>
          <a:ln w="9525" cap="rnd">
            <a:solidFill>
              <a:srgbClr val="636363"/>
            </a:solidFill>
            <a:round/>
          </a:ln>
          <a:effectLst/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8" name="Text úrovně 1…"/>
          <p:cNvSpPr txBox="1"/>
          <p:nvPr>
            <p:ph type="body" sz="quarter" idx="1"/>
          </p:nvPr>
        </p:nvSpPr>
        <p:spPr>
          <a:xfrm>
            <a:off x="809999" y="5367337"/>
            <a:ext cx="10561420" cy="49371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200"/>
            </a:lvl1pPr>
            <a:lvl2pPr marL="0" indent="457200">
              <a:buClrTx/>
              <a:buSzTx/>
              <a:buNone/>
              <a:defRPr sz="1200"/>
            </a:lvl2pPr>
            <a:lvl3pPr marL="0" indent="914400">
              <a:buClrTx/>
              <a:buSzTx/>
              <a:buNone/>
              <a:defRPr sz="1200"/>
            </a:lvl3pPr>
            <a:lvl4pPr marL="0" indent="1371600">
              <a:buClrTx/>
              <a:buSzTx/>
              <a:buNone/>
              <a:defRPr sz="1200"/>
            </a:lvl4pPr>
            <a:lvl5pPr marL="0" indent="1828800">
              <a:buClrTx/>
              <a:buSzTx/>
              <a:buNone/>
              <a:defRPr sz="12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9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6"/>
          <p:cNvSpPr/>
          <p:nvPr/>
        </p:nvSpPr>
        <p:spPr>
          <a:xfrm>
            <a:off x="631697" y="1081455"/>
            <a:ext cx="6332417" cy="3239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19" y="0"/>
                </a:moveTo>
                <a:lnTo>
                  <a:pt x="217" y="0"/>
                </a:lnTo>
                <a:lnTo>
                  <a:pt x="166" y="37"/>
                </a:lnTo>
                <a:lnTo>
                  <a:pt x="128" y="75"/>
                </a:lnTo>
                <a:lnTo>
                  <a:pt x="77" y="112"/>
                </a:lnTo>
                <a:lnTo>
                  <a:pt x="51" y="187"/>
                </a:lnTo>
                <a:lnTo>
                  <a:pt x="26" y="243"/>
                </a:lnTo>
                <a:lnTo>
                  <a:pt x="0" y="318"/>
                </a:lnTo>
                <a:lnTo>
                  <a:pt x="0" y="19522"/>
                </a:lnTo>
                <a:lnTo>
                  <a:pt x="26" y="19597"/>
                </a:lnTo>
                <a:lnTo>
                  <a:pt x="51" y="19653"/>
                </a:lnTo>
                <a:lnTo>
                  <a:pt x="77" y="19728"/>
                </a:lnTo>
                <a:lnTo>
                  <a:pt x="128" y="19766"/>
                </a:lnTo>
                <a:lnTo>
                  <a:pt x="166" y="19803"/>
                </a:lnTo>
                <a:lnTo>
                  <a:pt x="217" y="19841"/>
                </a:lnTo>
                <a:lnTo>
                  <a:pt x="3026" y="19841"/>
                </a:lnTo>
                <a:lnTo>
                  <a:pt x="4149" y="21488"/>
                </a:lnTo>
                <a:lnTo>
                  <a:pt x="4187" y="21525"/>
                </a:lnTo>
                <a:lnTo>
                  <a:pt x="4289" y="21600"/>
                </a:lnTo>
                <a:lnTo>
                  <a:pt x="4391" y="21600"/>
                </a:lnTo>
                <a:lnTo>
                  <a:pt x="4494" y="21525"/>
                </a:lnTo>
                <a:lnTo>
                  <a:pt x="4532" y="21488"/>
                </a:lnTo>
                <a:lnTo>
                  <a:pt x="5655" y="19841"/>
                </a:lnTo>
                <a:lnTo>
                  <a:pt x="21383" y="19841"/>
                </a:lnTo>
                <a:lnTo>
                  <a:pt x="21434" y="19803"/>
                </a:lnTo>
                <a:lnTo>
                  <a:pt x="21472" y="19766"/>
                </a:lnTo>
                <a:lnTo>
                  <a:pt x="21523" y="19728"/>
                </a:lnTo>
                <a:lnTo>
                  <a:pt x="21549" y="19653"/>
                </a:lnTo>
                <a:lnTo>
                  <a:pt x="21574" y="19597"/>
                </a:lnTo>
                <a:lnTo>
                  <a:pt x="21600" y="19522"/>
                </a:lnTo>
                <a:lnTo>
                  <a:pt x="21600" y="318"/>
                </a:lnTo>
                <a:lnTo>
                  <a:pt x="21574" y="243"/>
                </a:lnTo>
                <a:lnTo>
                  <a:pt x="21549" y="187"/>
                </a:lnTo>
                <a:lnTo>
                  <a:pt x="21523" y="112"/>
                </a:lnTo>
                <a:lnTo>
                  <a:pt x="21472" y="75"/>
                </a:lnTo>
                <a:lnTo>
                  <a:pt x="21434" y="37"/>
                </a:lnTo>
                <a:lnTo>
                  <a:pt x="21383" y="0"/>
                </a:lnTo>
                <a:lnTo>
                  <a:pt x="21319" y="0"/>
                </a:lnTo>
                <a:close/>
              </a:path>
            </a:pathLst>
          </a:custGeom>
          <a:blipFill>
            <a:blip r:embed="rId2"/>
          </a:blipFill>
          <a:ln cap="rnd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7" name="Text názvu"/>
          <p:cNvSpPr txBox="1"/>
          <p:nvPr>
            <p:ph type="title"/>
          </p:nvPr>
        </p:nvSpPr>
        <p:spPr>
          <a:xfrm>
            <a:off x="850984" y="1238502"/>
            <a:ext cx="5893841" cy="2645912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Text názvu</a:t>
            </a:r>
          </a:p>
        </p:txBody>
      </p:sp>
      <p:sp>
        <p:nvSpPr>
          <p:cNvPr id="108" name="Text úrovně 1…"/>
          <p:cNvSpPr txBox="1"/>
          <p:nvPr>
            <p:ph type="body" sz="quarter" idx="1"/>
          </p:nvPr>
        </p:nvSpPr>
        <p:spPr>
          <a:xfrm>
            <a:off x="853189" y="4443679"/>
            <a:ext cx="5891638" cy="713242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9" name="Text Placeholder 5"/>
          <p:cNvSpPr/>
          <p:nvPr>
            <p:ph type="body" sz="quarter" idx="21"/>
          </p:nvPr>
        </p:nvSpPr>
        <p:spPr>
          <a:xfrm>
            <a:off x="7574642" y="1081455"/>
            <a:ext cx="3810002" cy="4075467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None/>
            </a:pPr>
          </a:p>
        </p:txBody>
      </p:sp>
      <p:sp>
        <p:nvSpPr>
          <p:cNvPr id="110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Freeform 6"/>
          <p:cNvSpPr/>
          <p:nvPr/>
        </p:nvSpPr>
        <p:spPr>
          <a:xfrm>
            <a:off x="1140883" y="2286585"/>
            <a:ext cx="4895117" cy="2503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19" y="0"/>
                </a:moveTo>
                <a:lnTo>
                  <a:pt x="217" y="0"/>
                </a:lnTo>
                <a:lnTo>
                  <a:pt x="166" y="37"/>
                </a:lnTo>
                <a:lnTo>
                  <a:pt x="128" y="75"/>
                </a:lnTo>
                <a:lnTo>
                  <a:pt x="77" y="112"/>
                </a:lnTo>
                <a:lnTo>
                  <a:pt x="51" y="187"/>
                </a:lnTo>
                <a:lnTo>
                  <a:pt x="26" y="243"/>
                </a:lnTo>
                <a:lnTo>
                  <a:pt x="0" y="318"/>
                </a:lnTo>
                <a:lnTo>
                  <a:pt x="0" y="19522"/>
                </a:lnTo>
                <a:lnTo>
                  <a:pt x="26" y="19597"/>
                </a:lnTo>
                <a:lnTo>
                  <a:pt x="51" y="19653"/>
                </a:lnTo>
                <a:lnTo>
                  <a:pt x="77" y="19728"/>
                </a:lnTo>
                <a:lnTo>
                  <a:pt x="128" y="19766"/>
                </a:lnTo>
                <a:lnTo>
                  <a:pt x="166" y="19803"/>
                </a:lnTo>
                <a:lnTo>
                  <a:pt x="217" y="19841"/>
                </a:lnTo>
                <a:lnTo>
                  <a:pt x="3026" y="19841"/>
                </a:lnTo>
                <a:lnTo>
                  <a:pt x="4149" y="21488"/>
                </a:lnTo>
                <a:lnTo>
                  <a:pt x="4187" y="21525"/>
                </a:lnTo>
                <a:lnTo>
                  <a:pt x="4289" y="21600"/>
                </a:lnTo>
                <a:lnTo>
                  <a:pt x="4391" y="21600"/>
                </a:lnTo>
                <a:lnTo>
                  <a:pt x="4494" y="21525"/>
                </a:lnTo>
                <a:lnTo>
                  <a:pt x="4532" y="21488"/>
                </a:lnTo>
                <a:lnTo>
                  <a:pt x="5655" y="19841"/>
                </a:lnTo>
                <a:lnTo>
                  <a:pt x="21383" y="19841"/>
                </a:lnTo>
                <a:lnTo>
                  <a:pt x="21434" y="19803"/>
                </a:lnTo>
                <a:lnTo>
                  <a:pt x="21472" y="19766"/>
                </a:lnTo>
                <a:lnTo>
                  <a:pt x="21523" y="19728"/>
                </a:lnTo>
                <a:lnTo>
                  <a:pt x="21549" y="19653"/>
                </a:lnTo>
                <a:lnTo>
                  <a:pt x="21574" y="19597"/>
                </a:lnTo>
                <a:lnTo>
                  <a:pt x="21600" y="19522"/>
                </a:lnTo>
                <a:lnTo>
                  <a:pt x="21600" y="318"/>
                </a:lnTo>
                <a:lnTo>
                  <a:pt x="21574" y="243"/>
                </a:lnTo>
                <a:lnTo>
                  <a:pt x="21549" y="187"/>
                </a:lnTo>
                <a:lnTo>
                  <a:pt x="21523" y="112"/>
                </a:lnTo>
                <a:lnTo>
                  <a:pt x="21472" y="75"/>
                </a:lnTo>
                <a:lnTo>
                  <a:pt x="21434" y="37"/>
                </a:lnTo>
                <a:lnTo>
                  <a:pt x="21383" y="0"/>
                </a:lnTo>
                <a:lnTo>
                  <a:pt x="21319" y="0"/>
                </a:lnTo>
                <a:close/>
              </a:path>
            </a:pathLst>
          </a:custGeom>
          <a:blipFill>
            <a:blip r:embed="rId2"/>
          </a:blipFill>
          <a:ln cap="rnd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8" name="Text názvu"/>
          <p:cNvSpPr txBox="1"/>
          <p:nvPr>
            <p:ph type="title"/>
          </p:nvPr>
        </p:nvSpPr>
        <p:spPr>
          <a:xfrm>
            <a:off x="1357088" y="2435956"/>
            <a:ext cx="4382522" cy="200779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Text názvu</a:t>
            </a:r>
          </a:p>
        </p:txBody>
      </p:sp>
      <p:sp>
        <p:nvSpPr>
          <p:cNvPr id="119" name="Text úrovně 1…"/>
          <p:cNvSpPr txBox="1"/>
          <p:nvPr>
            <p:ph type="body" sz="quarter" idx="1"/>
          </p:nvPr>
        </p:nvSpPr>
        <p:spPr>
          <a:xfrm>
            <a:off x="6155999" y="2286000"/>
            <a:ext cx="4880301" cy="2295525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20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128" name="Text úrovně 1…"/>
          <p:cNvSpPr txBox="1"/>
          <p:nvPr>
            <p:ph type="body" idx="1"/>
          </p:nvPr>
        </p:nvSpPr>
        <p:spPr>
          <a:xfrm>
            <a:off x="818712" y="2222287"/>
            <a:ext cx="10554575" cy="3636512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29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23" name="Text úrovně 1…"/>
          <p:cNvSpPr txBox="1"/>
          <p:nvPr>
            <p:ph type="body" idx="1"/>
          </p:nvPr>
        </p:nvSpPr>
        <p:spPr>
          <a:xfrm>
            <a:off x="818712" y="2222287"/>
            <a:ext cx="10554575" cy="3636512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4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7"/>
          <p:cNvSpPr/>
          <p:nvPr/>
        </p:nvSpPr>
        <p:spPr>
          <a:xfrm>
            <a:off x="0" y="1"/>
            <a:ext cx="12192002" cy="5203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0361"/>
                </a:lnTo>
                <a:lnTo>
                  <a:pt x="18064" y="20361"/>
                </a:lnTo>
                <a:lnTo>
                  <a:pt x="17389" y="21547"/>
                </a:lnTo>
                <a:lnTo>
                  <a:pt x="17329" y="21600"/>
                </a:lnTo>
                <a:lnTo>
                  <a:pt x="17287" y="21600"/>
                </a:lnTo>
                <a:lnTo>
                  <a:pt x="17269" y="21580"/>
                </a:lnTo>
                <a:lnTo>
                  <a:pt x="17231" y="21547"/>
                </a:lnTo>
                <a:lnTo>
                  <a:pt x="16556" y="20361"/>
                </a:lnTo>
                <a:lnTo>
                  <a:pt x="0" y="203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cap="rnd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" name="Text názvu"/>
          <p:cNvSpPr txBox="1"/>
          <p:nvPr>
            <p:ph type="title"/>
          </p:nvPr>
        </p:nvSpPr>
        <p:spPr>
          <a:xfrm>
            <a:off x="809999" y="2951396"/>
            <a:ext cx="10561420" cy="1468800"/>
          </a:xfrm>
          <a:prstGeom prst="rect">
            <a:avLst/>
          </a:prstGeom>
        </p:spPr>
        <p:txBody>
          <a:bodyPr/>
          <a:lstStyle>
            <a:lvl1pPr algn="r">
              <a:defRPr sz="4800"/>
            </a:lvl1pPr>
          </a:lstStyle>
          <a:p>
            <a:pPr/>
            <a:r>
              <a:t>Text názvu</a:t>
            </a:r>
          </a:p>
        </p:txBody>
      </p:sp>
      <p:sp>
        <p:nvSpPr>
          <p:cNvPr id="33" name="Text úrovně 1…"/>
          <p:cNvSpPr txBox="1"/>
          <p:nvPr>
            <p:ph type="body" sz="quarter" idx="1"/>
          </p:nvPr>
        </p:nvSpPr>
        <p:spPr>
          <a:xfrm>
            <a:off x="809999" y="5281200"/>
            <a:ext cx="10561420" cy="433956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None/>
            </a:lvl1pPr>
            <a:lvl2pPr marL="0" indent="457200" algn="r">
              <a:buClrTx/>
              <a:buSzTx/>
              <a:buNone/>
            </a:lvl2pPr>
            <a:lvl3pPr marL="0" indent="914400" algn="r">
              <a:buClrTx/>
              <a:buSzTx/>
              <a:buNone/>
            </a:lvl3pPr>
            <a:lvl4pPr marL="0" indent="1371600" algn="r">
              <a:buClrTx/>
              <a:buSzTx/>
              <a:buNone/>
            </a:lvl4pPr>
            <a:lvl5pPr marL="0" indent="1828800" algn="r">
              <a:buClrTx/>
              <a:buSzTx/>
              <a:buNone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4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42" name="Text úrovně 1…"/>
          <p:cNvSpPr txBox="1"/>
          <p:nvPr>
            <p:ph type="body" sz="half" idx="1"/>
          </p:nvPr>
        </p:nvSpPr>
        <p:spPr>
          <a:xfrm>
            <a:off x="818712" y="2222287"/>
            <a:ext cx="5185874" cy="3638764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51" name="Text úrovně 1…"/>
          <p:cNvSpPr txBox="1"/>
          <p:nvPr>
            <p:ph type="body" sz="quarter" idx="1"/>
          </p:nvPr>
        </p:nvSpPr>
        <p:spPr>
          <a:xfrm>
            <a:off x="814727" y="2174875"/>
            <a:ext cx="5189858" cy="576263"/>
          </a:xfrm>
          <a:prstGeom prst="rect">
            <a:avLst/>
          </a:prstGeom>
        </p:spPr>
        <p:txBody>
          <a:bodyPr anchor="b"/>
          <a:lstStyle>
            <a:lvl1pPr marL="0" indent="0" algn="ctr">
              <a:buClrTx/>
              <a:buSzTx/>
              <a:buNone/>
              <a:defRPr sz="2000"/>
            </a:lvl1pPr>
            <a:lvl2pPr marL="0" indent="457200" algn="ctr">
              <a:buClrTx/>
              <a:buSzTx/>
              <a:buNone/>
              <a:defRPr sz="2000"/>
            </a:lvl2pPr>
            <a:lvl3pPr marL="0" indent="914400" algn="ctr">
              <a:buClrTx/>
              <a:buSzTx/>
              <a:buNone/>
              <a:defRPr sz="2000"/>
            </a:lvl3pPr>
            <a:lvl4pPr marL="0" indent="1371600" algn="ctr">
              <a:buClrTx/>
              <a:buSzTx/>
              <a:buNone/>
              <a:defRPr sz="2000"/>
            </a:lvl4pPr>
            <a:lvl5pPr marL="0" indent="1828800" algn="ctr">
              <a:buClrTx/>
              <a:buSzTx/>
              <a:buNone/>
              <a:defRPr sz="20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187414" y="2174875"/>
            <a:ext cx="5194584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buClrTx/>
              <a:buSzTx/>
              <a:buNone/>
              <a:defRPr sz="2000"/>
            </a:pPr>
          </a:p>
        </p:txBody>
      </p:sp>
      <p:sp>
        <p:nvSpPr>
          <p:cNvPr id="5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6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 6"/>
          <p:cNvSpPr/>
          <p:nvPr/>
        </p:nvSpPr>
        <p:spPr>
          <a:xfrm>
            <a:off x="1073151" y="446087"/>
            <a:ext cx="3547534" cy="1814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19" y="0"/>
                </a:moveTo>
                <a:lnTo>
                  <a:pt x="217" y="0"/>
                </a:lnTo>
                <a:lnTo>
                  <a:pt x="166" y="37"/>
                </a:lnTo>
                <a:lnTo>
                  <a:pt x="128" y="75"/>
                </a:lnTo>
                <a:lnTo>
                  <a:pt x="77" y="112"/>
                </a:lnTo>
                <a:lnTo>
                  <a:pt x="51" y="187"/>
                </a:lnTo>
                <a:lnTo>
                  <a:pt x="26" y="243"/>
                </a:lnTo>
                <a:lnTo>
                  <a:pt x="0" y="318"/>
                </a:lnTo>
                <a:lnTo>
                  <a:pt x="0" y="19522"/>
                </a:lnTo>
                <a:lnTo>
                  <a:pt x="26" y="19597"/>
                </a:lnTo>
                <a:lnTo>
                  <a:pt x="51" y="19653"/>
                </a:lnTo>
                <a:lnTo>
                  <a:pt x="77" y="19728"/>
                </a:lnTo>
                <a:lnTo>
                  <a:pt x="128" y="19766"/>
                </a:lnTo>
                <a:lnTo>
                  <a:pt x="166" y="19803"/>
                </a:lnTo>
                <a:lnTo>
                  <a:pt x="217" y="19841"/>
                </a:lnTo>
                <a:lnTo>
                  <a:pt x="3026" y="19841"/>
                </a:lnTo>
                <a:lnTo>
                  <a:pt x="4149" y="21488"/>
                </a:lnTo>
                <a:lnTo>
                  <a:pt x="4187" y="21525"/>
                </a:lnTo>
                <a:lnTo>
                  <a:pt x="4289" y="21600"/>
                </a:lnTo>
                <a:lnTo>
                  <a:pt x="4391" y="21600"/>
                </a:lnTo>
                <a:lnTo>
                  <a:pt x="4494" y="21525"/>
                </a:lnTo>
                <a:lnTo>
                  <a:pt x="4532" y="21488"/>
                </a:lnTo>
                <a:lnTo>
                  <a:pt x="5655" y="19841"/>
                </a:lnTo>
                <a:lnTo>
                  <a:pt x="21383" y="19841"/>
                </a:lnTo>
                <a:lnTo>
                  <a:pt x="21434" y="19803"/>
                </a:lnTo>
                <a:lnTo>
                  <a:pt x="21472" y="19766"/>
                </a:lnTo>
                <a:lnTo>
                  <a:pt x="21523" y="19728"/>
                </a:lnTo>
                <a:lnTo>
                  <a:pt x="21549" y="19653"/>
                </a:lnTo>
                <a:lnTo>
                  <a:pt x="21574" y="19597"/>
                </a:lnTo>
                <a:lnTo>
                  <a:pt x="21600" y="19522"/>
                </a:lnTo>
                <a:lnTo>
                  <a:pt x="21600" y="318"/>
                </a:lnTo>
                <a:lnTo>
                  <a:pt x="21574" y="243"/>
                </a:lnTo>
                <a:lnTo>
                  <a:pt x="21549" y="187"/>
                </a:lnTo>
                <a:lnTo>
                  <a:pt x="21523" y="112"/>
                </a:lnTo>
                <a:lnTo>
                  <a:pt x="21472" y="75"/>
                </a:lnTo>
                <a:lnTo>
                  <a:pt x="21434" y="37"/>
                </a:lnTo>
                <a:lnTo>
                  <a:pt x="21383" y="0"/>
                </a:lnTo>
                <a:lnTo>
                  <a:pt x="21319" y="0"/>
                </a:lnTo>
                <a:close/>
              </a:path>
            </a:pathLst>
          </a:custGeom>
          <a:blipFill>
            <a:blip r:embed="rId2"/>
          </a:blipFill>
          <a:ln cap="rnd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6" name="Text názvu"/>
          <p:cNvSpPr txBox="1"/>
          <p:nvPr>
            <p:ph type="title"/>
          </p:nvPr>
        </p:nvSpPr>
        <p:spPr>
          <a:xfrm>
            <a:off x="1073150" y="446087"/>
            <a:ext cx="3547535" cy="161839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Text názvu</a:t>
            </a:r>
          </a:p>
        </p:txBody>
      </p:sp>
      <p:sp>
        <p:nvSpPr>
          <p:cNvPr id="77" name="Text úrovně 1…"/>
          <p:cNvSpPr txBox="1"/>
          <p:nvPr>
            <p:ph type="body" idx="1"/>
          </p:nvPr>
        </p:nvSpPr>
        <p:spPr>
          <a:xfrm>
            <a:off x="4855633" y="446087"/>
            <a:ext cx="6252634" cy="5414964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8" name="Text Placeholder 3"/>
          <p:cNvSpPr/>
          <p:nvPr>
            <p:ph type="body" sz="quarter" idx="21"/>
          </p:nvPr>
        </p:nvSpPr>
        <p:spPr>
          <a:xfrm>
            <a:off x="1073150" y="2260737"/>
            <a:ext cx="3547535" cy="3600312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79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názvu"/>
          <p:cNvSpPr txBox="1"/>
          <p:nvPr>
            <p:ph type="title"/>
          </p:nvPr>
        </p:nvSpPr>
        <p:spPr>
          <a:xfrm>
            <a:off x="814727" y="727522"/>
            <a:ext cx="4852989" cy="1617164"/>
          </a:xfrm>
          <a:prstGeom prst="rect">
            <a:avLst/>
          </a:prstGeom>
        </p:spPr>
        <p:txBody>
          <a:bodyPr/>
          <a:lstStyle>
            <a:lvl1pPr>
              <a:defRPr b="0" sz="2400"/>
            </a:lvl1pPr>
          </a:lstStyle>
          <a:p>
            <a:pPr/>
            <a:r>
              <a:t>Text názvu</a:t>
            </a:r>
          </a:p>
        </p:txBody>
      </p:sp>
      <p:sp>
        <p:nvSpPr>
          <p:cNvPr id="87" name="Picture Placeholder 11"/>
          <p:cNvSpPr/>
          <p:nvPr>
            <p:ph type="pic" idx="21"/>
          </p:nvPr>
        </p:nvSpPr>
        <p:spPr>
          <a:xfrm>
            <a:off x="6098116" y="0"/>
            <a:ext cx="6093884" cy="6858000"/>
          </a:xfrm>
          <a:prstGeom prst="rect">
            <a:avLst/>
          </a:prstGeom>
          <a:ln w="9525">
            <a:solidFill>
              <a:srgbClr val="636363"/>
            </a:solidFill>
            <a:round/>
          </a:ln>
          <a:effectLst/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8" name="Text úrovně 1…"/>
          <p:cNvSpPr txBox="1"/>
          <p:nvPr>
            <p:ph type="body" sz="half" idx="1"/>
          </p:nvPr>
        </p:nvSpPr>
        <p:spPr>
          <a:xfrm>
            <a:off x="814727" y="2344684"/>
            <a:ext cx="4852989" cy="3516365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sz="1200"/>
            </a:lvl1pPr>
            <a:lvl2pPr marL="0" indent="457200">
              <a:buClrTx/>
              <a:buSzTx/>
              <a:buNone/>
              <a:defRPr sz="1200"/>
            </a:lvl2pPr>
            <a:lvl3pPr marL="0" indent="914400">
              <a:buClrTx/>
              <a:buSzTx/>
              <a:buNone/>
              <a:defRPr sz="1200"/>
            </a:lvl3pPr>
            <a:lvl4pPr marL="0" indent="1371600">
              <a:buClrTx/>
              <a:buSzTx/>
              <a:buNone/>
              <a:defRPr sz="1200"/>
            </a:lvl4pPr>
            <a:lvl5pPr marL="0" indent="1828800">
              <a:buClrTx/>
              <a:buSzTx/>
              <a:buNone/>
              <a:defRPr sz="12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9" name="Číslo snímku"/>
          <p:cNvSpPr txBox="1"/>
          <p:nvPr>
            <p:ph type="sldNum" sz="quarter" idx="2"/>
          </p:nvPr>
        </p:nvSpPr>
        <p:spPr>
          <a:xfrm>
            <a:off x="5609010" y="6080087"/>
            <a:ext cx="315834" cy="3264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2121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>
          <a:xfrm>
            <a:off x="0" y="-1"/>
            <a:ext cx="12192002" cy="2185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0"/>
                </a:lnTo>
                <a:lnTo>
                  <a:pt x="0" y="18651"/>
                </a:lnTo>
                <a:lnTo>
                  <a:pt x="3536" y="18651"/>
                </a:lnTo>
                <a:lnTo>
                  <a:pt x="4211" y="21475"/>
                </a:lnTo>
                <a:lnTo>
                  <a:pt x="4271" y="21600"/>
                </a:lnTo>
                <a:lnTo>
                  <a:pt x="4312" y="21600"/>
                </a:lnTo>
                <a:lnTo>
                  <a:pt x="4331" y="21553"/>
                </a:lnTo>
                <a:lnTo>
                  <a:pt x="4369" y="21475"/>
                </a:lnTo>
                <a:lnTo>
                  <a:pt x="5044" y="18651"/>
                </a:lnTo>
                <a:lnTo>
                  <a:pt x="21600" y="18651"/>
                </a:lnTo>
                <a:lnTo>
                  <a:pt x="21600" y="0"/>
                </a:lnTo>
                <a:close/>
              </a:path>
            </a:pathLst>
          </a:custGeom>
          <a:blipFill>
            <a:blip r:embed="rId2"/>
          </a:blipFill>
          <a:ln cap="rnd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Text názvu"/>
          <p:cNvSpPr txBox="1"/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0" dir="1440000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4" name="Text úrovně 1…"/>
          <p:cNvSpPr txBox="1"/>
          <p:nvPr>
            <p:ph type="body" idx="1"/>
          </p:nvPr>
        </p:nvSpPr>
        <p:spPr>
          <a:xfrm>
            <a:off x="609600" y="1417637"/>
            <a:ext cx="10972800" cy="48910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0" dir="14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" name="Číslo snímku"/>
          <p:cNvSpPr txBox="1"/>
          <p:nvPr>
            <p:ph type="sldNum" sz="quarter" idx="2"/>
          </p:nvPr>
        </p:nvSpPr>
        <p:spPr>
          <a:xfrm>
            <a:off x="11424653" y="6080087"/>
            <a:ext cx="315834" cy="326401"/>
          </a:xfrm>
          <a:prstGeom prst="rect">
            <a:avLst/>
          </a:prstGeom>
          <a:ln w="12700">
            <a:miter lim="400000"/>
          </a:ln>
        </p:spPr>
        <p:txBody>
          <a:bodyPr wrap="none" lIns="10800" tIns="10800" rIns="10800" bIns="10800" anchor="b">
            <a:spAutoFit/>
          </a:bodyPr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FEFEFE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FEFEFE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FEFEFE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FEFEFE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FEFEFE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FEFEFE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FEFEFE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FEFEFE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FEFEFE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"/>
        <a:tabLst/>
        <a:defRPr b="0" baseline="0" cap="none" i="0" spc="0" strike="noStrike" sz="18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778668" marR="0" indent="-321468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"/>
        <a:tabLst/>
        <a:defRPr b="0" baseline="0" cap="none" i="0" spc="0" strike="noStrike" sz="18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208314" marR="0" indent="-29391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"/>
        <a:tabLst/>
        <a:defRPr b="0" baseline="0" cap="none" i="0" spc="0" strike="noStrike" sz="18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7145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"/>
        <a:tabLst/>
        <a:defRPr b="0" baseline="0" cap="none" i="0" spc="0" strike="noStrike" sz="18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21717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"/>
        <a:tabLst/>
        <a:defRPr b="0" baseline="0" cap="none" i="0" spc="0" strike="noStrike" sz="18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5143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"/>
        <a:tabLst/>
        <a:defRPr b="0" baseline="0" cap="none" i="0" spc="0" strike="noStrike" sz="18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143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"/>
        <a:tabLst/>
        <a:defRPr b="0" baseline="0" cap="none" i="0" spc="0" strike="noStrike" sz="18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3143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"/>
        <a:tabLst/>
        <a:defRPr b="0" baseline="0" cap="none" i="0" spc="0" strike="noStrike" sz="18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7143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"/>
        <a:tabLst/>
        <a:defRPr b="0" baseline="0" cap="none" i="0" spc="0" strike="noStrike" sz="18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/>
          <p:nvPr>
            <p:ph type="ctrTitle"/>
          </p:nvPr>
        </p:nvSpPr>
        <p:spPr>
          <a:xfrm>
            <a:off x="810001" y="1449147"/>
            <a:ext cx="10572000" cy="2971052"/>
          </a:xfrm>
          <a:prstGeom prst="rect">
            <a:avLst/>
          </a:prstGeom>
        </p:spPr>
        <p:txBody>
          <a:bodyPr/>
          <a:lstStyle/>
          <a:p>
            <a:pPr/>
            <a:r>
              <a:t>Když Bůh promluví</a:t>
            </a:r>
          </a:p>
        </p:txBody>
      </p:sp>
      <p:sp>
        <p:nvSpPr>
          <p:cNvPr id="139" name="Subtitle 2"/>
          <p:cNvSpPr txBox="1"/>
          <p:nvPr>
            <p:ph type="subTitle" sz="quarter" idx="1"/>
          </p:nvPr>
        </p:nvSpPr>
        <p:spPr>
          <a:xfrm>
            <a:off x="810001" y="5598898"/>
            <a:ext cx="10572000" cy="434974"/>
          </a:xfrm>
          <a:prstGeom prst="rect">
            <a:avLst/>
          </a:prstGeom>
        </p:spPr>
        <p:txBody>
          <a:bodyPr/>
          <a:lstStyle/>
          <a:p>
            <a:pPr/>
            <a:r>
              <a:t>Ivana Šínová – KS Jih, 31.5.2026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1"/>
          <p:cNvSpPr txBox="1"/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</p:spPr>
        <p:txBody>
          <a:bodyPr/>
          <a:lstStyle/>
          <a:p>
            <a:pPr/>
            <a:r>
              <a:t>Duchovní dary jsou řeka z nebe!</a:t>
            </a:r>
          </a:p>
        </p:txBody>
      </p:sp>
      <p:pic>
        <p:nvPicPr>
          <p:cNvPr id="173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8623" y="3897954"/>
            <a:ext cx="2021288" cy="118899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0" dir="14400000">
              <a:srgbClr val="000000">
                <a:alpha val="40000"/>
              </a:srgbClr>
            </a:outerShdw>
          </a:effectLst>
        </p:spPr>
      </p:pic>
      <p:sp>
        <p:nvSpPr>
          <p:cNvPr id="174" name="TextBox 5"/>
          <p:cNvSpPr txBox="1"/>
          <p:nvPr/>
        </p:nvSpPr>
        <p:spPr>
          <a:xfrm>
            <a:off x="830409" y="2281440"/>
            <a:ext cx="10505869" cy="1896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Ale každému z nás byla dána </a:t>
            </a:r>
            <a:r>
              <a:rPr>
                <a:solidFill>
                  <a:srgbClr val="00B050"/>
                </a:solidFill>
              </a:rPr>
              <a:t>milost</a:t>
            </a:r>
            <a:r>
              <a:t> podle míry Kristova obdarování. </a:t>
            </a:r>
            <a:r>
              <a:t>Proto praví: "Vystoupil do výše … a dal dary lidem."</a:t>
            </a:r>
            <a:r>
              <a:rPr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>
                <a:latin typeface="Century Gothic"/>
                <a:ea typeface="Century Gothic"/>
                <a:cs typeface="Century Gothic"/>
                <a:sym typeface="Century Gothic"/>
              </a:rPr>
              <a:t>					</a:t>
            </a:r>
            <a:r>
              <a:rPr b="0" sz="2400"/>
              <a:t>Efeským 4:7 </a:t>
            </a:r>
          </a:p>
        </p:txBody>
      </p:sp>
      <p:sp>
        <p:nvSpPr>
          <p:cNvPr id="175" name="TextBox 6"/>
          <p:cNvSpPr txBox="1"/>
          <p:nvPr/>
        </p:nvSpPr>
        <p:spPr>
          <a:xfrm>
            <a:off x="3736625" y="5219723"/>
            <a:ext cx="2360213" cy="160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00B05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pPr>
            <a:r>
              <a:t>Radost!</a:t>
            </a:r>
            <a:endParaRPr>
              <a:solidFill>
                <a:srgbClr val="FFFFFF"/>
              </a:solidFill>
            </a:endParaRPr>
          </a:p>
          <a:p>
            <a:pPr>
              <a:defRPr sz="2800">
                <a:solidFill>
                  <a:srgbClr val="00B05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pPr>
            <a:r>
              <a:t>Užívat si!</a:t>
            </a:r>
            <a:endParaRPr>
              <a:solidFill>
                <a:srgbClr val="FFFFFF"/>
              </a:solidFill>
            </a:endParaRPr>
          </a:p>
          <a:p>
            <a:pPr>
              <a:defRPr sz="2800">
                <a:solidFill>
                  <a:srgbClr val="00B05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pPr>
            <a:r>
              <a:t>Radovat se!</a:t>
            </a:r>
          </a:p>
          <a:p>
            <a:pPr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χαίρω</a:t>
            </a:r>
          </a:p>
        </p:txBody>
      </p:sp>
      <p:pic>
        <p:nvPicPr>
          <p:cNvPr id="17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06450" y="3668617"/>
            <a:ext cx="4785551" cy="3189383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extBox 6"/>
          <p:cNvSpPr txBox="1"/>
          <p:nvPr/>
        </p:nvSpPr>
        <p:spPr>
          <a:xfrm>
            <a:off x="3958074" y="4040330"/>
            <a:ext cx="2360213" cy="9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600">
                <a:solidFill>
                  <a:srgbClr val="00B05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pPr/>
            <a:r>
              <a:t>Milost, Laskavost</a:t>
            </a:r>
          </a:p>
        </p:txBody>
      </p:sp>
      <p:sp>
        <p:nvSpPr>
          <p:cNvPr id="178" name="TextBox 6"/>
          <p:cNvSpPr txBox="1"/>
          <p:nvPr/>
        </p:nvSpPr>
        <p:spPr>
          <a:xfrm>
            <a:off x="902527" y="5374215"/>
            <a:ext cx="2360213" cy="87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52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χαίρω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4"/>
      <p:bldP build="whole" bldLvl="1" animBg="1" rev="0" advAuto="0" spid="178" grpId="5"/>
      <p:bldP build="whole" bldLvl="1" animBg="1" rev="0" advAuto="0" spid="176" grpId="3"/>
      <p:bldP build="whole" bldLvl="1" animBg="1" rev="0" advAuto="0" spid="173" grpId="1"/>
      <p:bldP build="whole" bldLvl="1" animBg="1" rev="0" advAuto="0" spid="17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</p:spPr>
        <p:txBody>
          <a:bodyPr/>
          <a:lstStyle/>
          <a:p>
            <a:pPr/>
            <a:r>
              <a:t>Prorokování je pro všechny!</a:t>
            </a:r>
          </a:p>
        </p:txBody>
      </p:sp>
      <p:sp>
        <p:nvSpPr>
          <p:cNvPr id="181" name="Content Placeholder 2"/>
          <p:cNvSpPr txBox="1"/>
          <p:nvPr>
            <p:ph type="body" idx="1"/>
          </p:nvPr>
        </p:nvSpPr>
        <p:spPr>
          <a:xfrm>
            <a:off x="818711" y="2222287"/>
            <a:ext cx="10554576" cy="363651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SzTx/>
              <a:buFont typeface="Wingdings 2"/>
              <a:buNone/>
              <a:defRPr sz="2800"/>
            </a:pPr>
            <a:r>
              <a:t>Usilujte o lásku a dychtěte po duchovních </a:t>
            </a:r>
            <a:r>
              <a:rPr i="1"/>
              <a:t>projevech</a:t>
            </a:r>
            <a:r>
              <a:t>, nejvíce však, abyste prorokovali. … </a:t>
            </a:r>
          </a:p>
          <a:p>
            <a:pPr marL="0" indent="0">
              <a:lnSpc>
                <a:spcPct val="90000"/>
              </a:lnSpc>
              <a:buSzTx/>
              <a:buFont typeface="Wingdings 2"/>
              <a:buNone/>
              <a:defRPr sz="2800"/>
            </a:pPr>
          </a:p>
          <a:p>
            <a:pPr marL="0" indent="0">
              <a:lnSpc>
                <a:spcPct val="90000"/>
              </a:lnSpc>
              <a:buSzTx/>
              <a:buFont typeface="Wingdings 2"/>
              <a:buNone/>
              <a:defRPr sz="2800"/>
            </a:pPr>
            <a:r>
              <a:t>Chci, abyste všichni mluvili jazyky, avšak </a:t>
            </a:r>
            <a:r>
              <a:rPr i="1"/>
              <a:t>ještě</a:t>
            </a:r>
            <a:r>
              <a:t> více, abyste prorokovali.</a:t>
            </a:r>
            <a:r>
              <a:rPr u="sng"/>
              <a:t> </a:t>
            </a:r>
            <a:endParaRPr u="sng"/>
          </a:p>
          <a:p>
            <a:pPr marL="0" indent="0" algn="r">
              <a:lnSpc>
                <a:spcPct val="90000"/>
              </a:lnSpc>
              <a:buSzTx/>
              <a:buFont typeface="Wingdings 2"/>
              <a:buNone/>
              <a:defRPr i="1" sz="2400"/>
            </a:pPr>
            <a:r>
              <a:t>1 Korintským 14:1-5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1"/>
          <p:cNvSpPr txBox="1"/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</p:spPr>
        <p:txBody>
          <a:bodyPr/>
          <a:lstStyle/>
          <a:p>
            <a:pPr/>
            <a:r>
              <a:t>Tak proč neprorokují všichni?</a:t>
            </a:r>
          </a:p>
        </p:txBody>
      </p:sp>
      <p:sp>
        <p:nvSpPr>
          <p:cNvPr id="184" name="Content Placeholder 2"/>
          <p:cNvSpPr txBox="1"/>
          <p:nvPr>
            <p:ph type="body" idx="1"/>
          </p:nvPr>
        </p:nvSpPr>
        <p:spPr>
          <a:xfrm>
            <a:off x="818711" y="2222287"/>
            <a:ext cx="10554576" cy="3636512"/>
          </a:xfrm>
          <a:prstGeom prst="rect">
            <a:avLst/>
          </a:prstGeom>
        </p:spPr>
        <p:txBody>
          <a:bodyPr/>
          <a:lstStyle/>
          <a:p>
            <a:pPr marL="280736" indent="-280736">
              <a:lnSpc>
                <a:spcPct val="90000"/>
              </a:lnSpc>
              <a:buClrTx/>
              <a:buChar char="•"/>
              <a:defRPr sz="2800"/>
            </a:pPr>
            <a:r>
              <a:t>Strach, že to udělají špatně nebo že to nebude pravé</a:t>
            </a:r>
          </a:p>
          <a:p>
            <a:pPr marL="280736" indent="-280736">
              <a:lnSpc>
                <a:spcPct val="90000"/>
              </a:lnSpc>
              <a:buClrTx/>
              <a:buChar char="•"/>
              <a:defRPr sz="2800"/>
            </a:pPr>
            <a:r>
              <a:t>Špatné zkušenosti</a:t>
            </a:r>
          </a:p>
          <a:p>
            <a:pPr marL="280736" indent="-280736">
              <a:lnSpc>
                <a:spcPct val="90000"/>
              </a:lnSpc>
              <a:buClrTx/>
              <a:buChar char="•"/>
              <a:defRPr sz="2800"/>
            </a:pPr>
            <a:r>
              <a:t>Nikdo je to nenaučil</a:t>
            </a:r>
          </a:p>
          <a:p>
            <a:pPr marL="280736" indent="-280736">
              <a:lnSpc>
                <a:spcPct val="90000"/>
              </a:lnSpc>
              <a:buClrTx/>
              <a:buChar char="•"/>
              <a:defRPr sz="2800"/>
            </a:pPr>
            <a:r>
              <a:t>Nikdy to sami nezažili</a:t>
            </a:r>
          </a:p>
          <a:p>
            <a:pPr marL="280736" indent="-280736">
              <a:lnSpc>
                <a:spcPct val="90000"/>
              </a:lnSpc>
              <a:buClrTx/>
              <a:buChar char="•"/>
              <a:defRPr sz="2800"/>
            </a:pPr>
          </a:p>
          <a:p>
            <a:pPr marL="280736" indent="-280736">
              <a:lnSpc>
                <a:spcPct val="90000"/>
              </a:lnSpc>
              <a:buClrTx/>
              <a:buChar char="•"/>
              <a:defRPr sz="2800"/>
            </a:pPr>
            <a:r>
              <a:t>Modlete se, aby vám Bůh dával slova pro lidi kolem vás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Nadpis 1"/>
          <p:cNvSpPr txBox="1"/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</p:spPr>
        <p:txBody>
          <a:bodyPr/>
          <a:lstStyle>
            <a:lvl1pPr>
              <a:lnSpc>
                <a:spcPct val="107000"/>
              </a:lnSpc>
              <a:spcBef>
                <a:spcPts val="800"/>
              </a:spcBef>
              <a:defRPr u="sng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Mé poslední setkání s proroctvím</a:t>
            </a:r>
          </a:p>
        </p:txBody>
      </p:sp>
      <p:sp>
        <p:nvSpPr>
          <p:cNvPr id="187" name="Zástupný obsah 2"/>
          <p:cNvSpPr txBox="1"/>
          <p:nvPr>
            <p:ph type="body" idx="1"/>
          </p:nvPr>
        </p:nvSpPr>
        <p:spPr>
          <a:xfrm>
            <a:off x="818711" y="2222287"/>
            <a:ext cx="10554576" cy="363651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 2"/>
              <a:buNone/>
              <a:defRPr sz="2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Nadpis 1"/>
          <p:cNvSpPr txBox="1"/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</p:spPr>
        <p:txBody>
          <a:bodyPr/>
          <a:lstStyle>
            <a:lvl1pPr>
              <a:lnSpc>
                <a:spcPct val="107000"/>
              </a:lnSpc>
              <a:spcBef>
                <a:spcPts val="800"/>
              </a:spcBef>
              <a:defRPr u="sng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Mé poslední setkání s proroctvím</a:t>
            </a:r>
          </a:p>
        </p:txBody>
      </p:sp>
      <p:sp>
        <p:nvSpPr>
          <p:cNvPr id="190" name="Zástupný obsah 2"/>
          <p:cNvSpPr txBox="1"/>
          <p:nvPr>
            <p:ph type="body" idx="1"/>
          </p:nvPr>
        </p:nvSpPr>
        <p:spPr>
          <a:xfrm>
            <a:off x="818711" y="2222287"/>
            <a:ext cx="10554576" cy="363651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„Hospodina vidím před sebou napořád, je po mé pravici, nezakolísám.“ 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 sz="2800">
                <a:latin typeface="Arial"/>
                <a:ea typeface="Arial"/>
                <a:cs typeface="Arial"/>
                <a:sym typeface="Arial"/>
              </a:defRPr>
            </a:pPr>
          </a:p>
          <a:p>
            <a:pPr marL="0" indent="0">
              <a:spcBef>
                <a:spcPts val="0"/>
              </a:spcBef>
              <a:buClrTx/>
              <a:buSzTx/>
              <a:buNone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(Žalm 16:8)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Nadpis 1"/>
          <p:cNvSpPr txBox="1"/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</p:spPr>
        <p:txBody>
          <a:bodyPr/>
          <a:lstStyle>
            <a:lvl1pPr>
              <a:lnSpc>
                <a:spcPct val="107000"/>
              </a:lnSpc>
              <a:spcBef>
                <a:spcPts val="800"/>
              </a:spcBef>
              <a:defRPr u="sng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Jak to funguje? 1. Vírou a pokorou</a:t>
            </a:r>
          </a:p>
        </p:txBody>
      </p:sp>
      <p:sp>
        <p:nvSpPr>
          <p:cNvPr id="193" name="Zástupný obsah 2"/>
          <p:cNvSpPr txBox="1"/>
          <p:nvPr>
            <p:ph type="body" idx="1"/>
          </p:nvPr>
        </p:nvSpPr>
        <p:spPr>
          <a:xfrm>
            <a:off x="818711" y="2222287"/>
            <a:ext cx="10554576" cy="363651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Nyní vidíme jako v zrcadle, jen v hádance, potom však uzříme tváří v tvář. Nyní poznávám částečně, ale potom poznám plně, jako Bůh zná mne.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 sz="2600">
                <a:latin typeface="Arial"/>
                <a:ea typeface="Arial"/>
                <a:cs typeface="Arial"/>
                <a:sym typeface="Arial"/>
              </a:defRPr>
            </a:pPr>
          </a:p>
          <a:p>
            <a:pPr marL="0" indent="0">
              <a:spcBef>
                <a:spcPts val="0"/>
              </a:spcBef>
              <a:buClrTx/>
              <a:buSzTx/>
              <a:buNone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(1 Korintským 13:12)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Nadpis 1"/>
          <p:cNvSpPr txBox="1"/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</p:spPr>
        <p:txBody>
          <a:bodyPr/>
          <a:lstStyle>
            <a:lvl1pPr>
              <a:lnSpc>
                <a:spcPct val="107000"/>
              </a:lnSpc>
              <a:spcBef>
                <a:spcPts val="800"/>
              </a:spcBef>
              <a:defRPr u="sng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Jak to funguje? 2. Laskavě</a:t>
            </a:r>
          </a:p>
        </p:txBody>
      </p:sp>
      <p:sp>
        <p:nvSpPr>
          <p:cNvPr id="196" name="Zástupný obsah 2"/>
          <p:cNvSpPr txBox="1"/>
          <p:nvPr>
            <p:ph type="body" idx="1"/>
          </p:nvPr>
        </p:nvSpPr>
        <p:spPr>
          <a:xfrm>
            <a:off x="818711" y="2222287"/>
            <a:ext cx="10554576" cy="363651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„Kdo stojí o lásku, přikrývá přestoupení, ale kdo je přetřásá, rozlučuje důvěrné přátele.“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 sz="2800">
                <a:latin typeface="Arial"/>
                <a:ea typeface="Arial"/>
                <a:cs typeface="Arial"/>
                <a:sym typeface="Arial"/>
              </a:defRPr>
            </a:pPr>
          </a:p>
          <a:p>
            <a:pPr marL="0" indent="0">
              <a:spcBef>
                <a:spcPts val="0"/>
              </a:spcBef>
              <a:buClrTx/>
              <a:buSzTx/>
              <a:buNone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(Přísloví 17:9)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 sz="2800"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Nadpis 1"/>
          <p:cNvSpPr txBox="1"/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</p:spPr>
        <p:txBody>
          <a:bodyPr/>
          <a:lstStyle>
            <a:lvl1pPr>
              <a:lnSpc>
                <a:spcPct val="107000"/>
              </a:lnSpc>
              <a:spcBef>
                <a:spcPts val="800"/>
              </a:spcBef>
              <a:defRPr u="sng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Jak to funguje? 2. Laskavě</a:t>
            </a:r>
          </a:p>
        </p:txBody>
      </p:sp>
      <p:sp>
        <p:nvSpPr>
          <p:cNvPr id="199" name="Zástupný obsah 2"/>
          <p:cNvSpPr txBox="1"/>
          <p:nvPr>
            <p:ph type="body" idx="1"/>
          </p:nvPr>
        </p:nvSpPr>
        <p:spPr>
          <a:xfrm>
            <a:off x="818711" y="2222287"/>
            <a:ext cx="10554576" cy="363651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 sz="2800">
                <a:latin typeface="Arial"/>
                <a:ea typeface="Arial"/>
                <a:cs typeface="Arial"/>
                <a:sym typeface="Arial"/>
              </a:defRPr>
            </a:pPr>
          </a:p>
          <a:p>
            <a:pPr marL="0" indent="0">
              <a:spcBef>
                <a:spcPts val="0"/>
              </a:spcBef>
              <a:buClrTx/>
              <a:buSzTx/>
              <a:buNone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Vidíš problém? Dívej se na Boha: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  <a:p>
            <a:pPr marL="280736" indent="-280736">
              <a:spcBef>
                <a:spcPts val="0"/>
              </a:spcBef>
              <a:buClrTx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Jakého bys ho chtěl mít?</a:t>
            </a:r>
          </a:p>
          <a:p>
            <a:pPr marL="280736" indent="-280736">
              <a:spcBef>
                <a:spcPts val="0"/>
              </a:spcBef>
              <a:buClrTx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Co nad tím člověkem vyhlašuješ? </a:t>
            </a:r>
          </a:p>
          <a:p>
            <a:pPr marL="280736" indent="-280736">
              <a:spcBef>
                <a:spcPts val="0"/>
              </a:spcBef>
              <a:buClrTx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Jak to negativní můžu říct pozitivně?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Nadpis 1"/>
          <p:cNvSpPr txBox="1"/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</p:spPr>
        <p:txBody>
          <a:bodyPr/>
          <a:lstStyle>
            <a:lvl1pPr>
              <a:lnSpc>
                <a:spcPct val="107000"/>
              </a:lnSpc>
              <a:spcBef>
                <a:spcPts val="800"/>
              </a:spcBef>
              <a:defRPr u="sng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Jak to funguje? 3. S modlitbou</a:t>
            </a:r>
          </a:p>
        </p:txBody>
      </p:sp>
      <p:sp>
        <p:nvSpPr>
          <p:cNvPr id="202" name="Zástupný obsah 2"/>
          <p:cNvSpPr txBox="1"/>
          <p:nvPr>
            <p:ph type="body" idx="1"/>
          </p:nvPr>
        </p:nvSpPr>
        <p:spPr>
          <a:xfrm>
            <a:off x="818711" y="2222287"/>
            <a:ext cx="10554576" cy="3636512"/>
          </a:xfrm>
          <a:prstGeom prst="rect">
            <a:avLst/>
          </a:prstGeom>
        </p:spPr>
        <p:txBody>
          <a:bodyPr/>
          <a:lstStyle/>
          <a:p>
            <a:pPr marL="280736" indent="-280736">
              <a:spcBef>
                <a:spcPts val="0"/>
              </a:spcBef>
              <a:buClrTx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Ne všechno je pro teď</a:t>
            </a:r>
          </a:p>
          <a:p>
            <a:pPr marL="280736" indent="-280736">
              <a:spcBef>
                <a:spcPts val="0"/>
              </a:spcBef>
              <a:buClrTx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Ne všechno máš říct</a:t>
            </a:r>
          </a:p>
          <a:p>
            <a:pPr marL="280736" indent="-280736">
              <a:spcBef>
                <a:spcPts val="0"/>
              </a:spcBef>
              <a:buClrTx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Ne všechno se musí naplnit, dá se to změnit modlitbou</a:t>
            </a:r>
          </a:p>
          <a:p>
            <a:pPr marL="280736" indent="-280736">
              <a:spcBef>
                <a:spcPts val="0"/>
              </a:spcBef>
              <a:buClrTx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Když neslyší/nepřijmou, modli 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Nadpis 1"/>
          <p:cNvSpPr txBox="1"/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</p:spPr>
        <p:txBody>
          <a:bodyPr/>
          <a:lstStyle>
            <a:lvl1pPr>
              <a:lnSpc>
                <a:spcPct val="107000"/>
              </a:lnSpc>
              <a:spcBef>
                <a:spcPts val="800"/>
              </a:spcBef>
              <a:defRPr u="sng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Jak to funguje? 4. Postupně</a:t>
            </a:r>
          </a:p>
        </p:txBody>
      </p:sp>
      <p:sp>
        <p:nvSpPr>
          <p:cNvPr id="205" name="Zástupný obsah 2"/>
          <p:cNvSpPr txBox="1"/>
          <p:nvPr>
            <p:ph type="body" idx="1"/>
          </p:nvPr>
        </p:nvSpPr>
        <p:spPr>
          <a:xfrm>
            <a:off x="818711" y="2222287"/>
            <a:ext cx="10554576" cy="3636512"/>
          </a:xfrm>
          <a:prstGeom prst="rect">
            <a:avLst/>
          </a:prstGeom>
        </p:spPr>
        <p:txBody>
          <a:bodyPr/>
          <a:lstStyle/>
          <a:p>
            <a:pPr marL="280736" indent="-280736">
              <a:spcBef>
                <a:spcPts val="0"/>
              </a:spcBef>
              <a:buClrTx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Poslouchej Boží hlas pro sebe</a:t>
            </a:r>
          </a:p>
          <a:p>
            <a:pPr marL="280736" indent="-280736">
              <a:spcBef>
                <a:spcPts val="0"/>
              </a:spcBef>
              <a:buClrTx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Poslechni, když ti Bůh něco řekne</a:t>
            </a:r>
          </a:p>
          <a:p>
            <a:pPr marL="280736" indent="-280736">
              <a:spcBef>
                <a:spcPts val="0"/>
              </a:spcBef>
              <a:buClrTx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Poznávej Bibli</a:t>
            </a:r>
          </a:p>
          <a:p>
            <a:pPr marL="280736" indent="-280736">
              <a:spcBef>
                <a:spcPts val="0"/>
              </a:spcBef>
              <a:buClrTx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Vyřizuj slova přátelům, církvi, národům</a:t>
            </a:r>
          </a:p>
          <a:p>
            <a:pPr marL="280736" indent="-280736">
              <a:spcBef>
                <a:spcPts val="0"/>
              </a:spcBef>
              <a:buClrTx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</a:p>
          <a:p>
            <a:pPr marL="280736" indent="-280736">
              <a:spcBef>
                <a:spcPts val="0"/>
              </a:spcBef>
              <a:buClrTx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Na co máš víru?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1994 Anastasis (YWAM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1994 Anastasis (YWAM)</a:t>
            </a:r>
          </a:p>
        </p:txBody>
      </p:sp>
      <p:pic>
        <p:nvPicPr>
          <p:cNvPr id="142" name="Obrázek" descr="Obráze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9156" y="2376943"/>
            <a:ext cx="10211159" cy="35898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 1"/>
          <p:cNvSpPr txBox="1"/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</p:spPr>
        <p:txBody>
          <a:bodyPr/>
          <a:lstStyle/>
          <a:p>
            <a:pPr/>
            <a:r>
              <a:t>Chce to míru!</a:t>
            </a:r>
          </a:p>
        </p:txBody>
      </p:sp>
      <p:sp>
        <p:nvSpPr>
          <p:cNvPr id="208" name="Content Placeholder 2"/>
          <p:cNvSpPr txBox="1"/>
          <p:nvPr>
            <p:ph type="body" idx="1"/>
          </p:nvPr>
        </p:nvSpPr>
        <p:spPr>
          <a:xfrm>
            <a:off x="818711" y="2222287"/>
            <a:ext cx="10554576" cy="463571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SzTx/>
              <a:buFont typeface="Wingdings 2"/>
              <a:buNone/>
              <a:defRPr sz="2600"/>
            </a:pPr>
            <a:r>
              <a:t>Máme rozdílné dary podle milosti, která nám byla dána: Má-li někdo proroctví, </a:t>
            </a:r>
            <a:r>
              <a:rPr u="sng"/>
              <a:t>ať ho užívá v souhlase s vírou</a:t>
            </a:r>
            <a:r>
              <a:t>.</a:t>
            </a:r>
            <a:r>
              <a:rPr sz="1800"/>
              <a:t>		</a:t>
            </a:r>
            <a:r>
              <a:rPr i="1" sz="2000"/>
              <a:t>Římanům 12:6</a:t>
            </a:r>
            <a:endParaRPr i="1" sz="2000"/>
          </a:p>
          <a:p>
            <a:pPr marL="0" indent="0">
              <a:lnSpc>
                <a:spcPct val="90000"/>
              </a:lnSpc>
              <a:buSzTx/>
              <a:buFont typeface="Wingdings 2"/>
              <a:buNone/>
              <a:defRPr i="1" sz="1100"/>
            </a:pPr>
          </a:p>
          <a:p>
            <a:pPr marL="0" indent="0">
              <a:lnSpc>
                <a:spcPct val="90000"/>
              </a:lnSpc>
              <a:buSzTx/>
              <a:buFont typeface="Wingdings 2"/>
              <a:buNone/>
              <a:defRPr sz="2800"/>
            </a:pPr>
            <a:r>
              <a:t>Skrze milost, která mi byla dána, pravím každému, kdo je mezi vámi: Nesmýšlejte výš, než je třeba smýšlet, ale </a:t>
            </a:r>
            <a:r>
              <a:rPr u="sng"/>
              <a:t>smýšlejte </a:t>
            </a:r>
            <a:r>
              <a:rPr i="1" u="sng"/>
              <a:t>tak</a:t>
            </a:r>
            <a:r>
              <a:rPr u="sng"/>
              <a:t>, abyste jednali rozumně</a:t>
            </a:r>
            <a:r>
              <a:t>,</a:t>
            </a:r>
            <a:r>
              <a:rPr i="1"/>
              <a:t>podle toho</a:t>
            </a:r>
            <a:r>
              <a:t>, jakou míru víry udělil každému Bůh.</a:t>
            </a:r>
            <a:r>
              <a:rPr i="1" sz="2400"/>
              <a:t>									</a:t>
            </a:r>
            <a:r>
              <a:rPr i="1" sz="2200"/>
              <a:t>Římanům 12:3</a:t>
            </a:r>
            <a:endParaRPr i="1" sz="2200"/>
          </a:p>
          <a:p>
            <a:pPr marL="0" indent="0">
              <a:lnSpc>
                <a:spcPct val="90000"/>
              </a:lnSpc>
              <a:buSzTx/>
              <a:buFont typeface="Wingdings 2"/>
              <a:buNone/>
              <a:defRPr i="1" sz="500"/>
            </a:pPr>
          </a:p>
          <a:p>
            <a:pPr marL="0" indent="0">
              <a:lnSpc>
                <a:spcPct val="90000"/>
              </a:lnSpc>
              <a:buSzTx/>
              <a:buFont typeface="Wingdings 2"/>
              <a:buNone/>
              <a:defRPr sz="2800"/>
            </a:pPr>
            <a:r>
              <a:t>A tak, bratři, horlivě se snažte prorokovat a nebraňte mluvit jazyky. </a:t>
            </a:r>
            <a:r>
              <a:rPr u="sng"/>
              <a:t>Všechno ať se děje slušně a spořádaně</a:t>
            </a:r>
            <a:r>
              <a:t>.</a:t>
            </a:r>
          </a:p>
          <a:p>
            <a:pPr marL="0" indent="0">
              <a:lnSpc>
                <a:spcPct val="90000"/>
              </a:lnSpc>
              <a:buSzTx/>
              <a:buFont typeface="Wingdings 2"/>
              <a:buNone/>
              <a:defRPr i="1" sz="2400"/>
            </a:pPr>
            <a:r>
              <a:t>								</a:t>
            </a:r>
            <a:r>
              <a:rPr i="0"/>
              <a:t> 								</a:t>
            </a:r>
            <a:r>
              <a:rPr sz="2200"/>
              <a:t>1 Korintským 14:39-40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Nadpis 1"/>
          <p:cNvSpPr txBox="1"/>
          <p:nvPr>
            <p:ph type="title"/>
          </p:nvPr>
        </p:nvSpPr>
        <p:spPr>
          <a:xfrm>
            <a:off x="252917" y="1123837"/>
            <a:ext cx="9527187" cy="7314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Nebezpečí při užívání duchovních darů</a:t>
            </a:r>
          </a:p>
        </p:txBody>
      </p:sp>
      <p:sp>
        <p:nvSpPr>
          <p:cNvPr id="211" name="Zástupný obsah 2"/>
          <p:cNvSpPr txBox="1"/>
          <p:nvPr>
            <p:ph type="body" idx="1"/>
          </p:nvPr>
        </p:nvSpPr>
        <p:spPr>
          <a:xfrm>
            <a:off x="818711" y="2222287"/>
            <a:ext cx="10554576" cy="4336168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1. Hněv a neodpuštění (Ef 4:26-27, 2K 2:9-11)</a:t>
            </a:r>
          </a:p>
          <a:p>
            <a:pPr>
              <a:defRPr sz="2800"/>
            </a:pPr>
            <a:r>
              <a:t>2. Sexuální nečistota a zvrácenost (1 K 5,5)</a:t>
            </a:r>
          </a:p>
          <a:p>
            <a:pPr>
              <a:defRPr sz="2800"/>
            </a:pPr>
            <a:r>
              <a:t>3. Nenávist a násilí (L 9:54-56, J 8:44)</a:t>
            </a:r>
          </a:p>
          <a:p>
            <a:pPr>
              <a:defRPr sz="2800"/>
            </a:pPr>
            <a:r>
              <a:t>4. Závist, žárlivost a sobecké touhy (Jk 3:13-18)</a:t>
            </a:r>
          </a:p>
          <a:p>
            <a:pPr>
              <a:defRPr sz="2800"/>
            </a:pPr>
            <a:r>
              <a:t>5. Okultní praktiky (3M 19:31, 5M 18:9-13, Sk 16:17-18)</a:t>
            </a:r>
          </a:p>
          <a:p>
            <a:pPr>
              <a:defRPr sz="2800"/>
            </a:pPr>
            <a:r>
              <a:t>6. Modlářství a hrabivost (1 K 10:20, Zj 9:20, 1 Tm 6:9)</a:t>
            </a:r>
          </a:p>
          <a:p>
            <a:pPr>
              <a:defRPr sz="2800"/>
            </a:pPr>
            <a:r>
              <a:t>7. Rouhání (1 Tm 1:20)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Jak to rozsou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Jak to rozsoudit</a:t>
            </a:r>
          </a:p>
        </p:txBody>
      </p:sp>
      <p:sp>
        <p:nvSpPr>
          <p:cNvPr id="214" name="Starý zákon: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sz="2700"/>
            </a:pPr>
            <a:r>
              <a:t>Starý zákon:</a:t>
            </a:r>
          </a:p>
          <a:p>
            <a:pPr/>
          </a:p>
          <a:p>
            <a:pPr/>
            <a:r>
              <a:t>Ducha Božího měli většinou jen proroci</a:t>
            </a:r>
          </a:p>
          <a:p>
            <a:pPr/>
            <a:r>
              <a:t>Byl „úřad“ proroka</a:t>
            </a:r>
          </a:p>
          <a:p>
            <a:pPr/>
            <a:r>
              <a:t>Odpovědnost má ten, kdo slovo říká</a:t>
            </a:r>
          </a:p>
          <a:p>
            <a:pPr/>
            <a:r>
              <a:t>Většinou varující, odhalují hříchy, připomínají Zákon, předpovídají budoucnost</a:t>
            </a:r>
          </a:p>
          <a:p>
            <a:pPr/>
            <a:r>
              <a:t>Muselo se to naplnit - jinak je měli zabít</a:t>
            </a:r>
          </a:p>
          <a:p>
            <a:pPr/>
            <a:r>
              <a:t>Často byli „divní“ - nesrozumitelní</a:t>
            </a:r>
          </a:p>
        </p:txBody>
      </p:sp>
      <p:sp>
        <p:nvSpPr>
          <p:cNvPr id="215" name="Nový zákon:…"/>
          <p:cNvSpPr txBox="1"/>
          <p:nvPr/>
        </p:nvSpPr>
        <p:spPr>
          <a:xfrm>
            <a:off x="6198442" y="2222287"/>
            <a:ext cx="5185874" cy="363876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0" dir="14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marL="332613" indent="-332613" defTabSz="443484">
              <a:spcBef>
                <a:spcPts val="500"/>
              </a:spcBef>
              <a:buClr>
                <a:schemeClr val="accent1"/>
              </a:buClr>
              <a:buSzPct val="100000"/>
              <a:buChar char=""/>
              <a:defRPr b="1" sz="2619">
                <a:solidFill>
                  <a:srgbClr val="FFFFFF"/>
                </a:solidFill>
              </a:defRPr>
            </a:pPr>
            <a:r>
              <a:t>Nový zákon:</a:t>
            </a:r>
          </a:p>
          <a:p>
            <a:pPr marL="332613" indent="-332613" defTabSz="443484">
              <a:spcBef>
                <a:spcPts val="500"/>
              </a:spcBef>
              <a:buClr>
                <a:schemeClr val="accent1"/>
              </a:buClr>
              <a:buSzPct val="100000"/>
              <a:buChar char=""/>
              <a:defRPr sz="1746">
                <a:solidFill>
                  <a:srgbClr val="FFFFFF"/>
                </a:solidFill>
              </a:defRPr>
            </a:pPr>
          </a:p>
          <a:p>
            <a:pPr marL="332613" indent="-332613" defTabSz="443484">
              <a:spcBef>
                <a:spcPts val="500"/>
              </a:spcBef>
              <a:buClr>
                <a:schemeClr val="accent1"/>
              </a:buClr>
              <a:buSzPct val="100000"/>
              <a:buChar char=""/>
              <a:defRPr sz="1746">
                <a:solidFill>
                  <a:srgbClr val="FFFFFF"/>
                </a:solidFill>
              </a:defRPr>
            </a:pPr>
            <a:r>
              <a:t>Ducha Božího mají všichni křesťané</a:t>
            </a:r>
          </a:p>
          <a:p>
            <a:pPr marL="332613" indent="-332613" defTabSz="443484">
              <a:spcBef>
                <a:spcPts val="500"/>
              </a:spcBef>
              <a:buClr>
                <a:schemeClr val="accent1"/>
              </a:buClr>
              <a:buSzPct val="100000"/>
              <a:buChar char=""/>
              <a:defRPr sz="1746">
                <a:solidFill>
                  <a:srgbClr val="FFFFFF"/>
                </a:solidFill>
              </a:defRPr>
            </a:pPr>
            <a:r>
              <a:t>Existují lidé s povoláním (úřadem) proroka, ale také lidé s prorockým obdarováním</a:t>
            </a:r>
          </a:p>
          <a:p>
            <a:pPr marL="332613" indent="-332613" defTabSz="443484">
              <a:spcBef>
                <a:spcPts val="500"/>
              </a:spcBef>
              <a:buClr>
                <a:schemeClr val="accent1"/>
              </a:buClr>
              <a:buSzPct val="100000"/>
              <a:buChar char=""/>
              <a:defRPr sz="1746">
                <a:solidFill>
                  <a:srgbClr val="FFFFFF"/>
                </a:solidFill>
              </a:defRPr>
            </a:pPr>
            <a:r>
              <a:t>Odpovědnost má ten, komu je slovo určeno</a:t>
            </a:r>
          </a:p>
          <a:p>
            <a:pPr marL="332613" indent="-332613" defTabSz="443484">
              <a:spcBef>
                <a:spcPts val="500"/>
              </a:spcBef>
              <a:buClr>
                <a:schemeClr val="accent1"/>
              </a:buClr>
              <a:buSzPct val="100000"/>
              <a:buChar char=""/>
              <a:defRPr sz="1746">
                <a:solidFill>
                  <a:srgbClr val="FFFFFF"/>
                </a:solidFill>
              </a:defRPr>
            </a:pPr>
            <a:r>
              <a:t>Většinou budující, odhaluje Boží záměry</a:t>
            </a:r>
          </a:p>
          <a:p>
            <a:pPr marL="332613" indent="-332613" defTabSz="443484">
              <a:spcBef>
                <a:spcPts val="500"/>
              </a:spcBef>
              <a:buClr>
                <a:schemeClr val="accent1"/>
              </a:buClr>
              <a:buSzPct val="100000"/>
              <a:buChar char=""/>
              <a:defRPr sz="1746">
                <a:solidFill>
                  <a:srgbClr val="FFFFFF"/>
                </a:solidFill>
              </a:defRPr>
            </a:pPr>
            <a:r>
              <a:t>Když se nenaplní, měli by se omluvit</a:t>
            </a:r>
          </a:p>
          <a:p>
            <a:pPr marL="332613" indent="-332613" defTabSz="443484">
              <a:spcBef>
                <a:spcPts val="500"/>
              </a:spcBef>
              <a:buClr>
                <a:schemeClr val="accent1"/>
              </a:buClr>
              <a:buSzPct val="100000"/>
              <a:buChar char=""/>
              <a:defRPr sz="1746">
                <a:solidFill>
                  <a:srgbClr val="FFFFFF"/>
                </a:solidFill>
              </a:defRPr>
            </a:pPr>
            <a:r>
              <a:t>Většinou jsou normální, ale občas taky nesrozumitelní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Nadpis 1"/>
          <p:cNvSpPr txBox="1"/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</p:spPr>
        <p:txBody>
          <a:bodyPr/>
          <a:lstStyle>
            <a:lvl1pPr>
              <a:lnSpc>
                <a:spcPct val="107000"/>
              </a:lnSpc>
              <a:spcBef>
                <a:spcPts val="800"/>
              </a:spcBef>
              <a:defRPr u="sng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Jak to rozsoudit?</a:t>
            </a:r>
          </a:p>
        </p:txBody>
      </p:sp>
      <p:sp>
        <p:nvSpPr>
          <p:cNvPr id="218" name="Zástupný obsah 2"/>
          <p:cNvSpPr txBox="1"/>
          <p:nvPr>
            <p:ph type="body" idx="1"/>
          </p:nvPr>
        </p:nvSpPr>
        <p:spPr>
          <a:xfrm>
            <a:off x="818711" y="2222287"/>
            <a:ext cx="10554576" cy="3636512"/>
          </a:xfrm>
          <a:prstGeom prst="rect">
            <a:avLst/>
          </a:prstGeom>
        </p:spPr>
        <p:txBody>
          <a:bodyPr/>
          <a:lstStyle/>
          <a:p>
            <a:pPr marL="280736" indent="-280736">
              <a:spcBef>
                <a:spcPts val="0"/>
              </a:spcBef>
              <a:buClrTx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Dává ti to smysl?</a:t>
            </a:r>
          </a:p>
          <a:p>
            <a:pPr marL="280736" indent="-280736">
              <a:spcBef>
                <a:spcPts val="0"/>
              </a:spcBef>
              <a:buClrTx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Je to v souladu s Božím slovem?</a:t>
            </a:r>
          </a:p>
          <a:p>
            <a:pPr marL="280736" indent="-280736">
              <a:spcBef>
                <a:spcPts val="0"/>
              </a:spcBef>
              <a:buClrTx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Je to v souladu s Božím charakterem?</a:t>
            </a:r>
          </a:p>
          <a:p>
            <a:pPr marL="280736" indent="-280736">
              <a:spcBef>
                <a:spcPts val="0"/>
              </a:spcBef>
              <a:buClrTx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Máš v srdci potvrzení? (Sedí ti to?)</a:t>
            </a:r>
          </a:p>
          <a:p>
            <a:pPr marL="280736" indent="-280736">
              <a:spcBef>
                <a:spcPts val="0"/>
              </a:spcBef>
              <a:buClrTx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Když si nejsi jistý, popros Boha o vysvětlení nebo potvrzení skrze někoho dalšího.</a:t>
            </a:r>
          </a:p>
          <a:p>
            <a:pPr marL="280736" indent="-280736">
              <a:spcBef>
                <a:spcPts val="0"/>
              </a:spcBef>
              <a:buClrTx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Když vnímáš, že to je hloupost, řekni to (laskavě).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88026" y="1997405"/>
            <a:ext cx="6410747" cy="48080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0" dir="14400000">
              <a:srgbClr val="000000">
                <a:alpha val="40000"/>
              </a:srgbClr>
            </a:outerShdw>
          </a:effectLst>
        </p:spPr>
      </p:pic>
      <p:sp>
        <p:nvSpPr>
          <p:cNvPr id="221" name="Slova života!"/>
          <p:cNvSpPr txBox="1"/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</p:spPr>
        <p:txBody>
          <a:bodyPr/>
          <a:lstStyle/>
          <a:p>
            <a:pPr/>
            <a:r>
              <a:t>Slova života!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 1"/>
          <p:cNvSpPr txBox="1"/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</p:spPr>
        <p:txBody>
          <a:bodyPr/>
          <a:lstStyle/>
          <a:p>
            <a:pPr/>
            <a:r>
              <a:t>Jak to funguje? Chce to cvik!</a:t>
            </a:r>
          </a:p>
        </p:txBody>
      </p:sp>
      <p:pic>
        <p:nvPicPr>
          <p:cNvPr id="22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18413" y="2126799"/>
            <a:ext cx="6039330" cy="403304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0" dir="14400000">
              <a:srgbClr val="000000">
                <a:alpha val="40000"/>
              </a:srgbClr>
            </a:outerShdw>
          </a:effectLst>
        </p:spPr>
      </p:pic>
      <p:sp>
        <p:nvSpPr>
          <p:cNvPr id="227" name="Předej nějaký verš z Bible…"/>
          <p:cNvSpPr txBox="1"/>
          <p:nvPr/>
        </p:nvSpPr>
        <p:spPr>
          <a:xfrm>
            <a:off x="284125" y="2582563"/>
            <a:ext cx="5194832" cy="293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600">
                <a:solidFill>
                  <a:srgbClr val="FFFFFF"/>
                </a:solidFill>
              </a:defRPr>
            </a:pPr>
            <a:r>
              <a:t>Předej nějaký verš z Bible</a:t>
            </a:r>
          </a:p>
          <a:p>
            <a:pPr>
              <a:defRPr sz="2600">
                <a:solidFill>
                  <a:srgbClr val="FFFFFF"/>
                </a:solidFill>
              </a:defRPr>
            </a:pPr>
            <a:r>
              <a:t>Povzbuď někoho - čeho sis všiml</a:t>
            </a:r>
          </a:p>
          <a:p>
            <a:pPr>
              <a:defRPr sz="2600">
                <a:solidFill>
                  <a:srgbClr val="FFFFFF"/>
                </a:solidFill>
              </a:defRPr>
            </a:pPr>
            <a:r>
              <a:t>Pros o „slova života“</a:t>
            </a:r>
          </a:p>
          <a:p>
            <a:pPr>
              <a:defRPr sz="2600">
                <a:solidFill>
                  <a:srgbClr val="FFFFFF"/>
                </a:solidFill>
              </a:defRPr>
            </a:pPr>
            <a:r>
              <a:t>Troufni si!</a:t>
            </a:r>
          </a:p>
          <a:p>
            <a:pPr>
              <a:defRPr sz="2600">
                <a:solidFill>
                  <a:srgbClr val="FFFFFF"/>
                </a:solidFill>
              </a:defRPr>
            </a:pPr>
          </a:p>
          <a:p>
            <a:pPr>
              <a:defRPr sz="2600">
                <a:solidFill>
                  <a:srgbClr val="FFFFFF"/>
                </a:solidFill>
              </a:defRPr>
            </a:pPr>
          </a:p>
          <a:p>
            <a:pPr>
              <a:defRPr sz="2600">
                <a:solidFill>
                  <a:srgbClr val="FFFFFF"/>
                </a:solidFill>
              </a:defRPr>
            </a:pPr>
            <a:r>
              <a:t>Domácí úkol: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Nadpis 1"/>
          <p:cNvSpPr txBox="1"/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</p:spPr>
        <p:txBody>
          <a:bodyPr/>
          <a:lstStyle>
            <a:lvl1pPr>
              <a:lnSpc>
                <a:spcPct val="107000"/>
              </a:lnSpc>
              <a:spcBef>
                <a:spcPts val="800"/>
              </a:spcBef>
              <a:defRPr u="sng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Slyšet Boží hlas je normální</a:t>
            </a:r>
          </a:p>
        </p:txBody>
      </p:sp>
      <p:sp>
        <p:nvSpPr>
          <p:cNvPr id="145" name="Zástupný obsah 2"/>
          <p:cNvSpPr txBox="1"/>
          <p:nvPr>
            <p:ph type="body" idx="1"/>
          </p:nvPr>
        </p:nvSpPr>
        <p:spPr>
          <a:xfrm>
            <a:off x="818711" y="2222287"/>
            <a:ext cx="10554576" cy="437729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defRPr sz="3000"/>
            </a:pPr>
            <a:r>
              <a:t>Mé ovce slyší můj hlas, já je znám, jdou za mnou a já jim dávám život věčný;</a:t>
            </a:r>
            <a:r>
              <a:rPr sz="2800"/>
              <a:t>														</a:t>
            </a:r>
            <a:r>
              <a:rPr sz="2800"/>
              <a:t> </a:t>
            </a:r>
            <a:r>
              <a:rPr i="1" sz="2000"/>
              <a:t>Jan 10: 27 </a:t>
            </a:r>
            <a:endParaRPr i="1" sz="20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"/>
          <p:cNvSpPr txBox="1"/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</p:spPr>
        <p:txBody>
          <a:bodyPr/>
          <a:lstStyle/>
          <a:p>
            <a:pPr/>
            <a:r>
              <a:t>Jak Bůh mluví?</a:t>
            </a:r>
          </a:p>
        </p:txBody>
      </p:sp>
      <p:sp>
        <p:nvSpPr>
          <p:cNvPr id="150" name="Content Placeholder 2"/>
          <p:cNvSpPr txBox="1"/>
          <p:nvPr>
            <p:ph type="body" idx="1"/>
          </p:nvPr>
        </p:nvSpPr>
        <p:spPr>
          <a:xfrm>
            <a:off x="827423" y="2593347"/>
            <a:ext cx="10554576" cy="3636512"/>
          </a:xfrm>
          <a:prstGeom prst="rect">
            <a:avLst/>
          </a:prstGeom>
        </p:spPr>
        <p:txBody>
          <a:bodyPr/>
          <a:lstStyle/>
          <a:p>
            <a:pPr marL="250657" indent="-250657">
              <a:lnSpc>
                <a:spcPct val="90000"/>
              </a:lnSpc>
              <a:buClrTx/>
              <a:buChar char="•"/>
              <a:defRPr sz="2500"/>
            </a:pPr>
            <a:r>
              <a:t>Skrze Bibli</a:t>
            </a:r>
          </a:p>
          <a:p>
            <a:pPr marL="250657" indent="-250657">
              <a:lnSpc>
                <a:spcPct val="90000"/>
              </a:lnSpc>
              <a:buClrTx/>
              <a:buChar char="•"/>
              <a:defRPr sz="2500"/>
            </a:pPr>
            <a:r>
              <a:t>Skrze okolnosti (otevřené a zavřené dveře)</a:t>
            </a:r>
          </a:p>
          <a:p>
            <a:pPr marL="250657" indent="-250657">
              <a:lnSpc>
                <a:spcPct val="90000"/>
              </a:lnSpc>
              <a:buClrTx/>
              <a:buChar char="•"/>
              <a:defRPr sz="2500"/>
            </a:pPr>
            <a:r>
              <a:t>Skrze radu moudrých lidí</a:t>
            </a:r>
          </a:p>
          <a:p>
            <a:pPr marL="250657" indent="-250657">
              <a:lnSpc>
                <a:spcPct val="90000"/>
              </a:lnSpc>
              <a:buClrTx/>
              <a:buChar char="•"/>
              <a:defRPr sz="2500"/>
            </a:pPr>
            <a:r>
              <a:t>Skrze pokoj v srdci</a:t>
            </a:r>
          </a:p>
          <a:p>
            <a:pPr marL="250657" indent="-250657">
              <a:lnSpc>
                <a:spcPct val="90000"/>
              </a:lnSpc>
              <a:buClrTx/>
              <a:buChar char="•"/>
              <a:defRPr sz="2500"/>
            </a:pPr>
            <a:r>
              <a:t>Napřímo obrazy/slovy v srdci/mysli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Zkusíme 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Zkusíme to</a:t>
            </a:r>
          </a:p>
        </p:txBody>
      </p:sp>
      <p:sp>
        <p:nvSpPr>
          <p:cNvPr id="153" name="Dvojím kliknutím aktivujete úprav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Nadpis 1"/>
          <p:cNvSpPr txBox="1"/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</p:spPr>
        <p:txBody>
          <a:bodyPr/>
          <a:lstStyle>
            <a:lvl1pPr>
              <a:lnSpc>
                <a:spcPct val="107000"/>
              </a:lnSpc>
              <a:spcBef>
                <a:spcPts val="800"/>
              </a:spcBef>
              <a:defRPr u="sng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Jak Bůh mluví - napřímo</a:t>
            </a:r>
          </a:p>
        </p:txBody>
      </p:sp>
      <p:sp>
        <p:nvSpPr>
          <p:cNvPr id="156" name="Zástupný obsah 2"/>
          <p:cNvSpPr txBox="1"/>
          <p:nvPr>
            <p:ph type="body" idx="1"/>
          </p:nvPr>
        </p:nvSpPr>
        <p:spPr>
          <a:xfrm>
            <a:off x="818711" y="2222287"/>
            <a:ext cx="10554576" cy="437729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defRPr sz="3000"/>
            </a:pPr>
            <a:r>
              <a:t>Mé ovce slyší můj hlas</a:t>
            </a:r>
            <a:r>
              <a:t>…	</a:t>
            </a:r>
            <a:r>
              <a:rPr sz="2800"/>
              <a:t>														</a:t>
            </a:r>
            <a:r>
              <a:rPr sz="2800"/>
              <a:t> </a:t>
            </a:r>
            <a:r>
              <a:rPr i="1" sz="2000"/>
              <a:t>Jan 10: 26-28 </a:t>
            </a:r>
            <a:endParaRPr i="1" sz="2000"/>
          </a:p>
          <a:p>
            <a:pPr marL="0" indent="0">
              <a:buSzTx/>
              <a:buFont typeface="Wingdings 2"/>
              <a:buNone/>
              <a:defRPr i="1" sz="2000"/>
            </a:pPr>
          </a:p>
          <a:p>
            <a:pPr>
              <a:defRPr i="1" sz="2200"/>
            </a:pPr>
            <a:r>
              <a:t>Obrazy</a:t>
            </a:r>
          </a:p>
          <a:p>
            <a:pPr>
              <a:defRPr i="1" sz="2200"/>
            </a:pPr>
            <a:r>
              <a:t>Boží slovo, </a:t>
            </a:r>
          </a:p>
          <a:p>
            <a:pPr>
              <a:defRPr i="1" sz="2200"/>
            </a:pPr>
            <a:r>
              <a:t>Odkazy</a:t>
            </a:r>
            <a:r>
              <a:t> do Bible</a:t>
            </a:r>
            <a:r>
              <a:t> </a:t>
            </a:r>
          </a:p>
          <a:p>
            <a:pPr>
              <a:defRPr i="1" sz="2200"/>
            </a:pPr>
            <a:r>
              <a:t>technologické postupy, přírod</a:t>
            </a:r>
            <a:r>
              <a:t>a</a:t>
            </a:r>
            <a:r>
              <a:t>, filmy, písně</a:t>
            </a:r>
            <a:r>
              <a:t>,</a:t>
            </a:r>
            <a:r>
              <a:t> společné modlitební atd.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rocvičuj 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Procvičuj to</a:t>
            </a:r>
          </a:p>
        </p:txBody>
      </p:sp>
      <p:sp>
        <p:nvSpPr>
          <p:cNvPr id="161" name="Bože, co si o tom myslíš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600"/>
            </a:pPr>
            <a:r>
              <a:t>Bože, co si o tom myslíš?</a:t>
            </a:r>
          </a:p>
          <a:p>
            <a:pPr>
              <a:defRPr sz="2600"/>
            </a:pPr>
            <a:r>
              <a:t>Jak to vidíš ty?</a:t>
            </a:r>
          </a:p>
          <a:p>
            <a:pPr>
              <a:defRPr sz="2600"/>
            </a:pPr>
            <a:r>
              <a:t>Jak se za to mám modlit?</a:t>
            </a:r>
          </a:p>
          <a:p>
            <a:pPr>
              <a:defRPr sz="2600"/>
            </a:pPr>
            <a:r>
              <a:t>Co s tím mám dělat?</a:t>
            </a:r>
          </a:p>
          <a:p>
            <a:pPr>
              <a:defRPr sz="2600"/>
            </a:pPr>
            <a:r>
              <a:t>Jaký bude dneska den?</a:t>
            </a:r>
          </a:p>
          <a:p>
            <a:pPr>
              <a:defRPr sz="2600"/>
            </a:pPr>
            <a:r>
              <a:t>Jaké ovoce Ducha ve mně chceš dnes budovat?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Nadpis 1"/>
          <p:cNvSpPr txBox="1"/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</p:spPr>
        <p:txBody>
          <a:bodyPr/>
          <a:lstStyle/>
          <a:p>
            <a:pPr/>
            <a:r>
              <a:t>Proroctví</a:t>
            </a:r>
          </a:p>
        </p:txBody>
      </p:sp>
      <p:sp>
        <p:nvSpPr>
          <p:cNvPr id="164" name="Zástupný obsah 2"/>
          <p:cNvSpPr txBox="1"/>
          <p:nvPr>
            <p:ph type="body" idx="1"/>
          </p:nvPr>
        </p:nvSpPr>
        <p:spPr>
          <a:xfrm>
            <a:off x="827423" y="1482169"/>
            <a:ext cx="10554576" cy="363651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defRPr sz="3200"/>
            </a:pPr>
            <a:r>
              <a:t>Kdo však prorokuje, mluví lidem k budování, povzbuzení a útěše</a:t>
            </a:r>
            <a:r>
              <a:rPr sz="1800"/>
              <a:t>. </a:t>
            </a:r>
            <a:r>
              <a:rPr sz="1800"/>
              <a:t>				</a:t>
            </a:r>
            <a:r>
              <a:rPr i="1" sz="1800"/>
              <a:t>1 K</a:t>
            </a:r>
            <a:r>
              <a:rPr i="1" sz="1800"/>
              <a:t>orintským </a:t>
            </a:r>
            <a:r>
              <a:rPr i="1" sz="1800"/>
              <a:t>14:3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3425" y="234362"/>
            <a:ext cx="8521150" cy="639086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0" dir="144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Quotable">
  <a:themeElements>
    <a:clrScheme name="Quotable">
      <a:dk1>
        <a:srgbClr val="000000"/>
      </a:dk1>
      <a:lt1>
        <a:srgbClr val="212121"/>
      </a:lt1>
      <a:dk2>
        <a:srgbClr val="A7A7A7"/>
      </a:dk2>
      <a:lt2>
        <a:srgbClr val="53535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0000FF"/>
      </a:hlink>
      <a:folHlink>
        <a:srgbClr val="FF00FF"/>
      </a:folHlink>
    </a:clrScheme>
    <a:fontScheme name="Quotabl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Quotable">
  <a:themeElements>
    <a:clrScheme name="Quotabl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0000FF"/>
      </a:hlink>
      <a:folHlink>
        <a:srgbClr val="FF00FF"/>
      </a:folHlink>
    </a:clrScheme>
    <a:fontScheme name="Quotabl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