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media/image25.jpeg" ContentType="image/jpeg"/>
  <Override PartName="/ppt/media/image24.jpeg" ContentType="image/jpeg"/>
  <Override PartName="/ppt/media/image23.jpeg" ContentType="image/jpeg"/>
  <Override PartName="/ppt/media/image22.jpeg" ContentType="image/jpeg"/>
  <Override PartName="/ppt/media/image21.jpeg" ContentType="image/jpeg"/>
  <Override PartName="/ppt/media/image5.png" ContentType="image/png"/>
  <Override PartName="/ppt/media/image6.png" ContentType="image/png"/>
  <Override PartName="/ppt/media/image8.png" ContentType="image/png"/>
  <Override PartName="/ppt/media/image7.png" ContentType="image/png"/>
  <Override PartName="/ppt/media/image20.png" ContentType="image/png"/>
  <Override PartName="/ppt/media/image4.jpeg" ContentType="image/jpeg"/>
  <Override PartName="/ppt/media/image14.png" ContentType="image/png"/>
  <Override PartName="/ppt/media/image3.jpeg" ContentType="image/jpeg"/>
  <Override PartName="/ppt/media/image1.jpeg" ContentType="image/jpeg"/>
  <Override PartName="/ppt/media/image2.jpeg" ContentType="image/jpeg"/>
  <Override PartName="/ppt/media/image9.jpeg" ContentType="image/jpeg"/>
  <Override PartName="/ppt/media/image19.jpeg" ContentType="image/jpeg"/>
  <Override PartName="/ppt/media/image18.jpeg" ContentType="image/jpeg"/>
  <Override PartName="/ppt/media/image17.jpeg" ContentType="image/jpeg"/>
  <Override PartName="/ppt/media/image15.jpeg" ContentType="image/jpeg"/>
  <Override PartName="/ppt/media/image16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6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10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36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3.xml" ContentType="application/vnd.openxmlformats-officedocument.presentationml.slide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32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31.xml.rels" ContentType="application/vnd.openxmlformats-package.relationships+xml"/>
  <Override PartName="/ppt/slides/_rels/slide25.xml.rels" ContentType="application/vnd.openxmlformats-package.relationships+xml"/>
  <Override PartName="/ppt/slides/_rels/slide30.xml.rels" ContentType="application/vnd.openxmlformats-package.relationships+xml"/>
  <Override PartName="/ppt/slides/_rels/slide24.xml.rels" ContentType="application/vnd.openxmlformats-package.relationships+xml"/>
  <Override PartName="/ppt/slides/_rels/slide23.xml.rels" ContentType="application/vnd.openxmlformats-package.relationships+xml"/>
  <Override PartName="/ppt/slides/_rels/slide22.xml.rels" ContentType="application/vnd.openxmlformats-package.relationships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7.xml.rels" ContentType="application/vnd.openxmlformats-package.relationships+xml"/>
  <Override PartName="/ppt/slides/_rels/slide6.xml.rels" ContentType="application/vnd.openxmlformats-package.relationships+xml"/>
  <Override PartName="/ppt/slides/_rels/slide36.xml.rels" ContentType="application/vnd.openxmlformats-package.relationships+xml"/>
  <Override PartName="/ppt/slides/_rels/slide5.xml.rels" ContentType="application/vnd.openxmlformats-package.relationships+xml"/>
  <Override PartName="/ppt/slides/_rels/slide3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3.xml.rels" ContentType="application/vnd.openxmlformats-package.relationships+xml"/>
  <Override PartName="/ppt/slides/_rels/slide1.xml.rels" ContentType="application/vnd.openxmlformats-package.relationships+xml"/>
  <Override PartName="/ppt/slides/_rels/slide9.xml.rels" ContentType="application/vnd.openxmlformats-package.relationships+xml"/>
  <Override PartName="/ppt/slides/_rels/slide34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slide17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64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080" y="160020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64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080" y="3964320"/>
            <a:ext cx="26496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92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240" cy="21585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252147CE-FD8A-40A7-9F54-08EC727CE934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18. 1. 2019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CDEF365D-D904-44A3-96DC-C2693AA25DDA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Click to edit Master title style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Click to edit Master text styles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48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Second level</a:t>
            </a:r>
            <a:endParaRPr b="0" lang="cs-CZ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24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Third level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Fourth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24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Fifth level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8C8EF03D-5C67-4BF1-86C6-6B5254252F1E}" type="datetime">
              <a:rPr b="0" lang="cs-CZ" sz="1200" spc="-1" strike="noStrike">
                <a:solidFill>
                  <a:srgbClr val="8b8b8b"/>
                </a:solidFill>
                <a:latin typeface="Calibri"/>
              </a:rPr>
              <a:t>18. 1. 2019</a:t>
            </a:fld>
            <a:endParaRPr b="0" lang="cs-CZ" sz="12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64091303-793F-45A3-A9A7-17AC4ED3967E}" type="slidenum">
              <a:rPr b="0" lang="cs-CZ" sz="1200" spc="-1" strike="noStrike">
                <a:solidFill>
                  <a:srgbClr val="8b8b8b"/>
                </a:solidFill>
                <a:latin typeface="Calibri"/>
              </a:rPr>
              <a:t>&lt;číslo&gt;</a:t>
            </a:fld>
            <a:endParaRPr b="0" lang="cs-CZ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hyperlink" Target="https://cs.wikiquote.org/wiki/Pravda" TargetMode="External"/><Relationship Id="rId3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image" Target="../media/image13.jpeg"/><Relationship Id="rId3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609480" y="990720"/>
            <a:ext cx="7772040" cy="146952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Děti, mládenci a otcové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3" name="Picture 3" descr=""/>
          <p:cNvPicPr/>
          <p:nvPr/>
        </p:nvPicPr>
        <p:blipFill>
          <a:blip r:embed="rId1"/>
          <a:stretch/>
        </p:blipFill>
        <p:spPr>
          <a:xfrm>
            <a:off x="1411560" y="2388240"/>
            <a:ext cx="6207840" cy="4140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Naše povolání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Podle toho jsme poznali, co je láska, že on za nás položil život. A tak i my jsme povinni položit život za své bratry. Má-li někdo dostatek a vidí, že jeho bratr má nouzi, a bez soucitu se od něho odvrátí – jak v něm může zůstávat Boží láska? Dítky, nemilujme pouhým slovem, ale opravdovým činem.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1 Janův 3:16-18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První krize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Kdo zachovává jeho přikázání, zůstává v Bohu a Bůh v něm; že v nás zůstává, poznáváme podle Ducha, kterého nám dal. 1 Jn 3:24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7" name="Picture 3" descr=""/>
          <p:cNvPicPr/>
          <p:nvPr/>
        </p:nvPicPr>
        <p:blipFill>
          <a:blip r:embed="rId1"/>
          <a:stretch/>
        </p:blipFill>
        <p:spPr>
          <a:xfrm>
            <a:off x="5334120" y="4038480"/>
            <a:ext cx="2449800" cy="172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První krize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Kdo zachovává jeho přikázání, zůstává v Bohu a Bůh v něm; že v nás zůstává, poznáváme podle Ducha, kterého nám dal. 1 Jn 3:24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Pokud nejsi silný,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Vrať se k Otci!!!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Cesta k plodnosti vede přes boj!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0" name="Picture 3" descr=""/>
          <p:cNvPicPr/>
          <p:nvPr/>
        </p:nvPicPr>
        <p:blipFill>
          <a:blip r:embed="rId1"/>
          <a:stretch/>
        </p:blipFill>
        <p:spPr>
          <a:xfrm>
            <a:off x="5791320" y="3657600"/>
            <a:ext cx="2449800" cy="172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Dobývání dědictví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Nepřátelé (Peter Butt)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Útoky zvenčí i zevnitř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Jak zvítězit?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3" name="Picture 3" descr=""/>
          <p:cNvPicPr/>
          <p:nvPr/>
        </p:nvPicPr>
        <p:blipFill>
          <a:blip r:embed="rId1"/>
          <a:stretch/>
        </p:blipFill>
        <p:spPr>
          <a:xfrm>
            <a:off x="3238560" y="3524400"/>
            <a:ext cx="5905080" cy="3333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Pravda x okolnosti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15" name="Content Placeholder 3" descr=""/>
          <p:cNvPicPr/>
          <p:nvPr/>
        </p:nvPicPr>
        <p:blipFill>
          <a:blip r:embed="rId1"/>
          <a:stretch/>
        </p:blipFill>
        <p:spPr>
          <a:xfrm>
            <a:off x="5791320" y="4345920"/>
            <a:ext cx="3352320" cy="2511720"/>
          </a:xfrm>
          <a:prstGeom prst="rect">
            <a:avLst/>
          </a:prstGeom>
          <a:ln>
            <a:noFill/>
          </a:ln>
        </p:spPr>
      </p:pic>
      <p:sp>
        <p:nvSpPr>
          <p:cNvPr id="116" name="CustomShape 2"/>
          <p:cNvSpPr/>
          <p:nvPr/>
        </p:nvSpPr>
        <p:spPr>
          <a:xfrm>
            <a:off x="762120" y="5105520"/>
            <a:ext cx="7543440" cy="516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Slovo Boží ve vás zůstává</a:t>
            </a:r>
            <a:endParaRPr b="0" lang="cs-CZ" sz="2800" spc="-1" strike="noStrike">
              <a:latin typeface="Arial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685800" y="1828800"/>
            <a:ext cx="8000640" cy="2649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Protož, věrný křesťane, hledaj pravdy, slyš pravdu, uč sě pravdě, miluj pravdu, prav pravdu, drž pravdu, braň pravdy až do smrti: nebť </a:t>
            </a:r>
            <a:r>
              <a:rPr b="0" lang="cs-CZ" sz="2800" spc="-1" strike="noStrike" u="sng">
                <a:solidFill>
                  <a:srgbClr val="0000ff"/>
                </a:solidFill>
                <a:uFillTx/>
                <a:latin typeface="Calibri"/>
                <a:hlinkClick r:id="rId2"/>
              </a:rPr>
              <a:t>pravda</a:t>
            </a:r>
            <a:r>
              <a:rPr b="0" lang="cs-CZ" sz="2800" spc="-1" strike="noStrike">
                <a:solidFill>
                  <a:srgbClr val="000000"/>
                </a:solidFill>
                <a:latin typeface="Calibri"/>
              </a:rPr>
              <a:t> tě vysvobodí od hřiecha, od ďábla, od smrti dušě a konečně od smrti věčné, jenž jest odlúčenie věčné od milosti Božie... </a:t>
            </a:r>
            <a:r>
              <a:rPr b="0" i="1" lang="cs-CZ" sz="2800" spc="-1" strike="noStrike">
                <a:solidFill>
                  <a:srgbClr val="000000"/>
                </a:solidFill>
                <a:latin typeface="Calibri"/>
              </a:rPr>
              <a:t>(Jan Hus, Výklad viery 1412)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Nezapomeň na lásku!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TextShape 2"/>
          <p:cNvSpPr txBox="1"/>
          <p:nvPr/>
        </p:nvSpPr>
        <p:spPr>
          <a:xfrm>
            <a:off x="457200" y="1600200"/>
            <a:ext cx="8229240" cy="2590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Boha nikdy nikdo neviděl. Jestliže se milujeme navzájem, Bůh v nás zůstává a jeho láska v nás dosáhla svého cíle. 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1143000" indent="-228240">
              <a:lnSpc>
                <a:spcPct val="10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1 Janův 4:12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0" name="Picture 3" descr=""/>
          <p:cNvPicPr/>
          <p:nvPr/>
        </p:nvPicPr>
        <p:blipFill>
          <a:blip r:embed="rId1"/>
          <a:stretch/>
        </p:blipFill>
        <p:spPr>
          <a:xfrm>
            <a:off x="0" y="3950640"/>
            <a:ext cx="4723920" cy="2907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2 Krize - slabost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Rozdíl mezi mateřskou a otcovskou péčí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Potřeby dětí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Potřeby mládenců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23" name="Picture 3" descr=""/>
          <p:cNvPicPr/>
          <p:nvPr/>
        </p:nvPicPr>
        <p:blipFill>
          <a:blip r:embed="rId1"/>
          <a:stretch/>
        </p:blipFill>
        <p:spPr>
          <a:xfrm>
            <a:off x="380880" y="3581280"/>
            <a:ext cx="3962160" cy="2946960"/>
          </a:xfrm>
          <a:prstGeom prst="rect">
            <a:avLst/>
          </a:prstGeom>
          <a:ln>
            <a:noFill/>
          </a:ln>
        </p:spPr>
      </p:pic>
      <p:pic>
        <p:nvPicPr>
          <p:cNvPr id="124" name="Picture 4" descr=""/>
          <p:cNvPicPr/>
          <p:nvPr/>
        </p:nvPicPr>
        <p:blipFill>
          <a:blip r:embed="rId2"/>
          <a:stretch/>
        </p:blipFill>
        <p:spPr>
          <a:xfrm>
            <a:off x="4952880" y="3581280"/>
            <a:ext cx="3352320" cy="2787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Jeremijášova stížnost (Jer 12:1-4)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Jsi spravedlivý, Hospodine, proto si u tebe chci stěžovat. Jen s tebou chci mluvit o věcech práva. Proč je cesta ničemů úspěšná a proč se všem podvodníkům daří? Zasadil jsi je a oni i zakořenili, rostou a dokonce vydávají plody. Mají tě plná ústa, ale jejich nitru jsi daleko. Ty, Hospodine, mě znáš, vidíš mě a zkoumáš mé srdce, že je s tebou. Odtáhni je jako stádo na porážku, odděl je pro den popravy. Dokdy bude země usychat a vadnout všechna polní zeleň? Pro zlo těch, kteří v ní bydlí, zmizela zvěř i ptactvo; a to proto, že řekli: On nevidí náš konec.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Otcova odpověď (Jer 12:5-6)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Když jsi běžel s pěšáky a unavili tě, jak chceš potom závodit s koňmi? Když se v pokojné zemi cítíš bezpečný, co budeš dělat v jordánské houštině? Vždyť i tvoji bratři a dům tvého otce, i oni tě podvedli, i oni za tebou hlasitě pokřikují. Nevěř jim, i když s tebou mluví hezky.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 to láska?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Krize – slabost - lež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Bůh tě nemá rád. Nejsi pro něj dost dobrý.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Bůh je tyran, chce víc, než co zvládneš.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Něco si udělal špatně. Je to tvoje chyba.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Lidem se nedá věřit. Křesťani jsou nejhorší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Křesťanství nefunguje. Je to výmysl. Zkus budhismus/peníze/…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Křesťanské vzory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" dur="indefinite" restart="never" nodeType="tmRoot">
          <p:childTnLst>
            <p:seq>
              <p:cTn id="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Řešení těla - útěk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9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Závislosti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Práce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Fotbal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Romantické filmy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Pasivita a tvrdost srdce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Izolace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Nemoci, deprese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Kdo zasévá pro své tělo, z těla sklidí zkázu; kdo zasévá pro Ducha, z Ducha sklidí život věčný (Gal 6:8)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3" name="Picture 3" descr=""/>
          <p:cNvPicPr/>
          <p:nvPr/>
        </p:nvPicPr>
        <p:blipFill>
          <a:blip r:embed="rId1"/>
          <a:stretch/>
        </p:blipFill>
        <p:spPr>
          <a:xfrm>
            <a:off x="4678920" y="1600200"/>
            <a:ext cx="4058280" cy="2361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Řešení Ducha – Boží slovo!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Kdo je Bůh a kdo jsi ty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Zkušenost vs. Bible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Blackaby (Experiencing God): Nikdy nedovol tvým okolnostem, aby ti diktovaly, co je pravda. Pravda je osoba. Nemůžeš znát pravdu ohledně nějaké okolnosti, dokud ti o tom něco neřekne sám Bůh.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Boží zaslíbení, jednání v minulosti, vděčnost!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A proč to Bůh neudělá jinak?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97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"Ctnost dosahuje vrcholu v nemoci (slabosti), to znamená, že v pokušeních je ctnost silnější a má větší odměnu, protože tam, kde je nepřítel, si člověk musí zvyknout na boj, a má pak větší šanci na slavné vítězství. A proto mít nepřítele je lepší, než nemít. Neboť kde není nepřítel, není boj; kde není boj, není vítězství; kde není vítězství není odměna. Proto se ďábel velice zklame v dobrém člověku, protože tomu boj přinese velkou odměnu a ďáblu porážku."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Výklad páteře, kapitola 85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Co tě nezabije, to tě posílí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39" name="Content Placeholder 3" descr=""/>
          <p:cNvPicPr/>
          <p:nvPr/>
        </p:nvPicPr>
        <p:blipFill>
          <a:blip r:embed="rId1"/>
          <a:stretch/>
        </p:blipFill>
        <p:spPr>
          <a:xfrm>
            <a:off x="410760" y="1523880"/>
            <a:ext cx="8539920" cy="48002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Integrita! (Posvěcení)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1" name="Content Placeholder 3" descr=""/>
          <p:cNvPicPr/>
          <p:nvPr/>
        </p:nvPicPr>
        <p:blipFill>
          <a:blip r:embed="rId1"/>
          <a:stretch/>
        </p:blipFill>
        <p:spPr>
          <a:xfrm>
            <a:off x="685800" y="1277280"/>
            <a:ext cx="7467120" cy="49687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Integrita - ochrana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Víme, že nikdo, kdo se narodil z Boha, nehřeší, ale Syn Boží jej chrání a Zlý se ho ani nedotkne.  (CEP)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(B21 a CSP – sám sebe chrání). Platí obojí!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1 Janův 5:18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879"/>
              </a:spcBef>
            </a:pP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cs-CZ" sz="4400" spc="-1" strike="noStrike">
                <a:solidFill>
                  <a:srgbClr val="000000"/>
                </a:solidFill>
                <a:latin typeface="Calibri"/>
              </a:rPr>
              <a:t>Neporazitelní!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4" name="Content Placeholder 3" descr=""/>
          <p:cNvPicPr/>
          <p:nvPr/>
        </p:nvPicPr>
        <p:blipFill>
          <a:blip r:embed="rId1"/>
          <a:stretch/>
        </p:blipFill>
        <p:spPr>
          <a:xfrm>
            <a:off x="609480" y="4140720"/>
            <a:ext cx="3276360" cy="2180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Integrita – zdroj autority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Moji milí, jestliže nás srdce neobviňuje, máme svobodný přístup k Bohu; oč bychom ho žádali, dostáváme od něho, protože zachováváme jeho přikázání a činíme, co se mu líbí.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1 Janův 3:21-22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Ludmila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859"/>
              </a:spcBef>
            </a:pP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cs-CZ" sz="4300" spc="-1" strike="noStrike">
                <a:solidFill>
                  <a:srgbClr val="000000"/>
                </a:solidFill>
                <a:latin typeface="Calibri"/>
              </a:rPr>
              <a:t>Ovoce! Plodnost!</a:t>
            </a:r>
            <a:endParaRPr b="0" lang="cs-CZ" sz="43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43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Co když selžeš?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Žádný učený z nebe nespad!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Zpět k Otci!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Neobviňuj druhé, odpusť, přijmi důsledky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Slovo Boží ve vás zůstává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Kdo je Bůh a kdo jsem já (identita milovaného dítěte)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Nebuď sám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Hledej </a:t>
            </a:r>
            <a:r>
              <a:rPr b="1" lang="cs-CZ" sz="3200" spc="-1" strike="noStrike">
                <a:solidFill>
                  <a:srgbClr val="000000"/>
                </a:solidFill>
                <a:latin typeface="Calibri"/>
              </a:rPr>
              <a:t>Pravdu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9" name="Picture 3" descr=""/>
          <p:cNvPicPr/>
          <p:nvPr/>
        </p:nvPicPr>
        <p:blipFill>
          <a:blip r:embed="rId1"/>
          <a:stretch/>
        </p:blipFill>
        <p:spPr>
          <a:xfrm>
            <a:off x="4724280" y="4705560"/>
            <a:ext cx="3828600" cy="2152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Můžu to přeskočit?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Převzdělané děti – hořkost a brblání, ale ne síla něco změnit (v sobě i v okolí)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Hledej Otce!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2" name="Picture 3" descr=""/>
          <p:cNvPicPr/>
          <p:nvPr/>
        </p:nvPicPr>
        <p:blipFill>
          <a:blip r:embed="rId1"/>
          <a:srcRect l="0" t="0" r="17499" b="0"/>
          <a:stretch/>
        </p:blipFill>
        <p:spPr>
          <a:xfrm>
            <a:off x="3962520" y="3124080"/>
            <a:ext cx="4876560" cy="33256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Kdo zvítězí…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4" name="Content Placeholder 3" descr=""/>
          <p:cNvPicPr/>
          <p:nvPr/>
        </p:nvPicPr>
        <p:blipFill>
          <a:blip r:embed="rId1"/>
          <a:stretch/>
        </p:blipFill>
        <p:spPr>
          <a:xfrm>
            <a:off x="4114800" y="2057400"/>
            <a:ext cx="4879080" cy="4525560"/>
          </a:xfrm>
          <a:prstGeom prst="rect">
            <a:avLst/>
          </a:prstGeom>
          <a:ln>
            <a:noFill/>
          </a:ln>
        </p:spPr>
      </p:pic>
      <p:sp>
        <p:nvSpPr>
          <p:cNvPr id="155" name="CustomShape 2"/>
          <p:cNvSpPr/>
          <p:nvPr/>
        </p:nvSpPr>
        <p:spPr>
          <a:xfrm>
            <a:off x="838080" y="1676520"/>
            <a:ext cx="3580920" cy="1370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Dědictví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Ovoce, které přetrvá</a:t>
            </a:r>
            <a:endParaRPr b="0" lang="cs-CZ" sz="28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cs-CZ" sz="2800" spc="-1" strike="noStrike">
                <a:solidFill>
                  <a:srgbClr val="000000"/>
                </a:solidFill>
                <a:latin typeface="Calibri"/>
              </a:rPr>
              <a:t>Boží počty (Fil 2:9)</a:t>
            </a:r>
            <a:endParaRPr b="0" lang="cs-CZ" sz="2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1 Janův 2:12-14</a:t>
            </a:r>
            <a:br/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Píšu vám, dítky, že jsou vám odpuštěny hříchy pro jeho jméno.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Píšu vám, otcové, že jste poznali toho, který je od počátku;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píšu vám, mládenci, že jste přemohli toho Zlého.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Napsal jsem vám, dítky, že jste poznali Otce;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napsal jsem vám, otcové, že jste poznali toho, který je od počátku;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napsal jsem vám, mládenci, že jste silní a slovo Boží ve vás zůstává, a přemohli jste toho Zlého.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" dur="indefinite" restart="never" nodeType="tmRoot">
          <p:childTnLst>
            <p:seq>
              <p:cTn id="6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Otcové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Poznali toho, kdo je od počátku (Perspektiva)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Plodnost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Ježíš je Pán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Jak vstoupit?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Jak vytrvat?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58" name="Picture 3" descr=""/>
          <p:cNvPicPr/>
          <p:nvPr/>
        </p:nvPicPr>
        <p:blipFill>
          <a:blip r:embed="rId1"/>
          <a:srcRect l="22499" t="0" r="0" b="0"/>
          <a:stretch/>
        </p:blipFill>
        <p:spPr>
          <a:xfrm>
            <a:off x="3733920" y="3162240"/>
            <a:ext cx="5409720" cy="369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Ježíš je Pán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Kdo totiž vešel do jeho odpočinutí, ten také odpočinul od svého díla, tak jako Bůh od svého.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1143000" indent="-228240">
              <a:lnSpc>
                <a:spcPct val="100000"/>
              </a:lnSpc>
              <a:spcBef>
                <a:spcPts val="47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Calibri"/>
              </a:rPr>
              <a:t>Židům 4:10</a:t>
            </a:r>
            <a:endParaRPr b="0" lang="cs-CZ" sz="2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1" name="Picture 3" descr=""/>
          <p:cNvPicPr/>
          <p:nvPr/>
        </p:nvPicPr>
        <p:blipFill>
          <a:blip r:embed="rId1"/>
          <a:srcRect l="22499" t="0" r="0" b="0"/>
          <a:stretch/>
        </p:blipFill>
        <p:spPr>
          <a:xfrm>
            <a:off x="4648320" y="3786840"/>
            <a:ext cx="4495320" cy="30708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Pokušení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3" name="Content Placeholder 3" descr=""/>
          <p:cNvPicPr/>
          <p:nvPr/>
        </p:nvPicPr>
        <p:blipFill>
          <a:blip r:embed="rId1"/>
          <a:srcRect l="22499" t="0" r="0" b="0"/>
          <a:stretch/>
        </p:blipFill>
        <p:spPr>
          <a:xfrm>
            <a:off x="3733920" y="3162240"/>
            <a:ext cx="5409720" cy="369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Pokušení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Panovat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Předvádět se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Překážet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66" name="Picture 3" descr=""/>
          <p:cNvPicPr/>
          <p:nvPr/>
        </p:nvPicPr>
        <p:blipFill>
          <a:blip r:embed="rId1"/>
          <a:srcRect l="22499" t="0" r="0" b="0"/>
          <a:stretch/>
        </p:blipFill>
        <p:spPr>
          <a:xfrm>
            <a:off x="3733920" y="3162240"/>
            <a:ext cx="5409720" cy="3695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Shrnutí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75000"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Uvěřit 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dítě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(Boží péče)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zůstávej (poznávej Otce)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Ježíš je Spasitel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Přijmout úkol 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mladík</a:t>
            </a: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(Boj se zlem)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vytrvej v Pravdě (cenné x bezcenné)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Ježíš je Vykupitel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Vzdát se v poslušnosti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 </a:t>
            </a:r>
            <a:r>
              <a:rPr b="1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otec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 (Plodnost)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předávej (nevyvyšuj sebe)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Ježíš je Pán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CustomShape 3"/>
          <p:cNvSpPr/>
          <p:nvPr/>
        </p:nvSpPr>
        <p:spPr>
          <a:xfrm>
            <a:off x="1905120" y="1600200"/>
            <a:ext cx="1294920" cy="3045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0" name="CustomShape 4"/>
          <p:cNvSpPr/>
          <p:nvPr/>
        </p:nvSpPr>
        <p:spPr>
          <a:xfrm>
            <a:off x="2819520" y="3124080"/>
            <a:ext cx="1294920" cy="3045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1" name="CustomShape 5"/>
          <p:cNvSpPr/>
          <p:nvPr/>
        </p:nvSpPr>
        <p:spPr>
          <a:xfrm>
            <a:off x="3657600" y="4724280"/>
            <a:ext cx="1294920" cy="304560"/>
          </a:xfrm>
          <a:prstGeom prst="right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rmAutofit fontScale="90000"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Co mají všechna období společného?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Generace bez otců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75" name="Content Placeholder 3" descr=""/>
          <p:cNvPicPr/>
          <p:nvPr/>
        </p:nvPicPr>
        <p:blipFill>
          <a:blip r:embed="rId1"/>
          <a:srcRect l="22499" t="0" r="0" b="0"/>
          <a:stretch/>
        </p:blipFill>
        <p:spPr>
          <a:xfrm>
            <a:off x="3733920" y="3162240"/>
            <a:ext cx="5409720" cy="369540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685800" y="1371600"/>
            <a:ext cx="8076960" cy="2040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A my všichni, spatřujíce s odhalenou tváří Pánovu slávu jako v zrcadle, jsme proměňováni v týž obraz, od slávy k slávě jako od Pána Ducha. </a:t>
            </a:r>
            <a:endParaRPr b="0" lang="cs-CZ" sz="3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	</a:t>
            </a:r>
            <a:r>
              <a:rPr b="0" i="1" lang="cs-CZ" sz="3200" spc="-1" strike="noStrike">
                <a:solidFill>
                  <a:srgbClr val="000000"/>
                </a:solidFill>
                <a:latin typeface="Calibri"/>
              </a:rPr>
              <a:t>2 Kor 3:18</a:t>
            </a:r>
            <a:endParaRPr b="0" lang="cs-CZ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Fáze růstu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Dítky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: Odpuštěny hříchy, poznaly Otce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Mládenci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: přemohli Zlého, jste silní, slovo Boží ve vás zůstává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 u="sng">
                <a:solidFill>
                  <a:srgbClr val="000000"/>
                </a:solidFill>
                <a:uFillTx/>
                <a:latin typeface="Calibri"/>
              </a:rPr>
              <a:t>Otcové</a:t>
            </a: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: Poznali toho, kdo je od počátku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Čím se vyznačuje každá skupina 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v přirozeném životě?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" dur="indefinite" restart="never" nodeType="tmRoot">
          <p:childTnLst>
            <p:seq>
              <p:cTn id="8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1" name="Content Placeholder 3" descr=""/>
          <p:cNvPicPr/>
          <p:nvPr/>
        </p:nvPicPr>
        <p:blipFill>
          <a:blip r:embed="rId1"/>
          <a:stretch/>
        </p:blipFill>
        <p:spPr>
          <a:xfrm>
            <a:off x="1905120" y="312480"/>
            <a:ext cx="4723920" cy="62895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" dur="indefinite" restart="never" nodeType="tmRoot">
          <p:childTnLst>
            <p:seq>
              <p:cTn id="10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Děti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3" name="TextShape 2"/>
          <p:cNvSpPr txBox="1"/>
          <p:nvPr/>
        </p:nvSpPr>
        <p:spPr>
          <a:xfrm>
            <a:off x="457200" y="1600200"/>
            <a:ext cx="8229240" cy="495252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Odpuštěné hříchy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Poznaly Otce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Ježíš je Spasitel!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Bezpodmínečné přijetí, nevinnost, zázraky, náprava života, vyslyšené modlitby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Nabírají duchovní sílu a poznávají Otce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Jak tam vstoupit?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Jak vytrvat?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4" name="Picture 3" descr=""/>
          <p:cNvPicPr/>
          <p:nvPr/>
        </p:nvPicPr>
        <p:blipFill>
          <a:blip r:embed="rId1"/>
          <a:srcRect l="0" t="25476" r="0" b="0"/>
          <a:stretch/>
        </p:blipFill>
        <p:spPr>
          <a:xfrm>
            <a:off x="4365360" y="1371600"/>
            <a:ext cx="4778280" cy="2057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" dur="indefinite" restart="never" nodeType="tmRoot">
          <p:childTnLst>
            <p:seq>
              <p:cTn id="12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Přístup ostatních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6" name="Content Placeholder 3" descr=""/>
          <p:cNvPicPr/>
          <p:nvPr/>
        </p:nvPicPr>
        <p:blipFill>
          <a:blip r:embed="rId1"/>
          <a:stretch/>
        </p:blipFill>
        <p:spPr>
          <a:xfrm>
            <a:off x="957240" y="1853280"/>
            <a:ext cx="7229160" cy="40190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" dur="indefinite" restart="never" nodeType="tmRoot">
          <p:childTnLst>
            <p:seq>
              <p:cTn id="14" dur="indefinite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Mládenci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Jsou silní (proč?)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Střet se zlem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Role Božího Slova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Ježíš je Vykupitel!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Jak vstoupit?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Jak vytrvat?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9" name="Picture 3" descr=""/>
          <p:cNvPicPr/>
          <p:nvPr/>
        </p:nvPicPr>
        <p:blipFill>
          <a:blip r:embed="rId1"/>
          <a:stretch/>
        </p:blipFill>
        <p:spPr>
          <a:xfrm>
            <a:off x="4191120" y="3429000"/>
            <a:ext cx="4337280" cy="28191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cs-CZ" sz="4400" spc="-1" strike="noStrike">
                <a:solidFill>
                  <a:srgbClr val="000000"/>
                </a:solidFill>
                <a:latin typeface="Calibri"/>
              </a:rPr>
              <a:t>První krize</a:t>
            </a:r>
            <a:endParaRPr b="0" lang="cs-CZ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Útěk (křesťanství nefunguje)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3200" spc="-1" strike="noStrike">
                <a:solidFill>
                  <a:srgbClr val="000000"/>
                </a:solidFill>
                <a:latin typeface="Calibri"/>
              </a:rPr>
              <a:t>Útěk do dětství (Ježíš je Spasitel)</a:t>
            </a:r>
            <a:endParaRPr b="0" lang="cs-CZ" sz="3200" spc="-1" strike="noStrike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02" name="Picture 3" descr=""/>
          <p:cNvPicPr/>
          <p:nvPr/>
        </p:nvPicPr>
        <p:blipFill>
          <a:blip r:embed="rId1"/>
          <a:stretch/>
        </p:blipFill>
        <p:spPr>
          <a:xfrm>
            <a:off x="5334120" y="4038480"/>
            <a:ext cx="2449800" cy="1726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</TotalTime>
  <Application>LibreOffice/6.1.4.2$Linux_X86_64 LibreOffice_project/10$Build-2</Application>
  <Words>1049</Words>
  <Paragraphs>153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2019-01-13T00:21:55Z</dcterms:created>
  <dc:creator>Ivana</dc:creator>
  <dc:description/>
  <dc:language>cs-CZ</dc:language>
  <cp:lastModifiedBy/>
  <dcterms:modified xsi:type="dcterms:W3CDTF">2019-01-18T09:22:36Z</dcterms:modified>
  <cp:revision>16</cp:revision>
  <dc:subject/>
  <dc:title>Děti, mládenci a otcové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37</vt:i4>
  </property>
</Properties>
</file>