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0" r:id="rId3"/>
    <p:sldId id="259" r:id="rId4"/>
    <p:sldId id="275" r:id="rId5"/>
    <p:sldId id="263" r:id="rId6"/>
    <p:sldId id="265" r:id="rId7"/>
    <p:sldId id="276" r:id="rId8"/>
    <p:sldId id="266" r:id="rId9"/>
    <p:sldId id="267" r:id="rId10"/>
    <p:sldId id="268" r:id="rId11"/>
    <p:sldId id="270" r:id="rId12"/>
    <p:sldId id="271" r:id="rId13"/>
    <p:sldId id="273" r:id="rId14"/>
    <p:sldId id="272" r:id="rId15"/>
    <p:sldId id="264" r:id="rId16"/>
    <p:sldId id="277" r:id="rId17"/>
    <p:sldId id="27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1CC59-C9F2-4F9D-BE8E-A97B920DF1FB}" type="datetimeFigureOut">
              <a:rPr lang="cs-CZ" smtClean="0"/>
              <a:t>28.10.2018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85576-C4FB-4875-8A22-2160405112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6752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85576-C4FB-4875-8A22-21604051129C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740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A433-80E9-46E0-B420-B24DC4A3B376}" type="datetimeFigureOut">
              <a:rPr lang="cs-CZ" smtClean="0"/>
              <a:t>28.10.2018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AE63-CADF-466A-873A-270F3B0786C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890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A433-80E9-46E0-B420-B24DC4A3B376}" type="datetimeFigureOut">
              <a:rPr lang="cs-CZ" smtClean="0"/>
              <a:t>28.10.2018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AE63-CADF-466A-873A-270F3B0786C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0627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A433-80E9-46E0-B420-B24DC4A3B376}" type="datetimeFigureOut">
              <a:rPr lang="cs-CZ" smtClean="0"/>
              <a:t>28.10.2018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AE63-CADF-466A-873A-270F3B0786C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5692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A433-80E9-46E0-B420-B24DC4A3B376}" type="datetimeFigureOut">
              <a:rPr lang="cs-CZ" smtClean="0"/>
              <a:t>28.10.2018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AE63-CADF-466A-873A-270F3B0786C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7295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A433-80E9-46E0-B420-B24DC4A3B376}" type="datetimeFigureOut">
              <a:rPr lang="cs-CZ" smtClean="0"/>
              <a:t>28.10.2018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AE63-CADF-466A-873A-270F3B0786C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9890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A433-80E9-46E0-B420-B24DC4A3B376}" type="datetimeFigureOut">
              <a:rPr lang="cs-CZ" smtClean="0"/>
              <a:t>28.10.2018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AE63-CADF-466A-873A-270F3B0786C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9219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A433-80E9-46E0-B420-B24DC4A3B376}" type="datetimeFigureOut">
              <a:rPr lang="cs-CZ" smtClean="0"/>
              <a:t>28.10.2018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AE63-CADF-466A-873A-270F3B0786C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2216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A433-80E9-46E0-B420-B24DC4A3B376}" type="datetimeFigureOut">
              <a:rPr lang="cs-CZ" smtClean="0"/>
              <a:t>28.10.2018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AE63-CADF-466A-873A-270F3B0786C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3134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A433-80E9-46E0-B420-B24DC4A3B376}" type="datetimeFigureOut">
              <a:rPr lang="cs-CZ" smtClean="0"/>
              <a:t>28.10.2018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AE63-CADF-466A-873A-270F3B0786C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164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A433-80E9-46E0-B420-B24DC4A3B376}" type="datetimeFigureOut">
              <a:rPr lang="cs-CZ" smtClean="0"/>
              <a:t>28.10.2018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8221AE63-CADF-466A-873A-270F3B0786C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742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A433-80E9-46E0-B420-B24DC4A3B376}" type="datetimeFigureOut">
              <a:rPr lang="cs-CZ" smtClean="0"/>
              <a:t>28.10.2018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AE63-CADF-466A-873A-270F3B0786C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6425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A433-80E9-46E0-B420-B24DC4A3B376}" type="datetimeFigureOut">
              <a:rPr lang="cs-CZ" smtClean="0"/>
              <a:t>28.10.2018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AE63-CADF-466A-873A-270F3B0786C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4884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A433-80E9-46E0-B420-B24DC4A3B376}" type="datetimeFigureOut">
              <a:rPr lang="cs-CZ" smtClean="0"/>
              <a:t>28.10.2018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AE63-CADF-466A-873A-270F3B0786C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9019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A433-80E9-46E0-B420-B24DC4A3B376}" type="datetimeFigureOut">
              <a:rPr lang="cs-CZ" smtClean="0"/>
              <a:t>28.10.2018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AE63-CADF-466A-873A-270F3B0786C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6953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A433-80E9-46E0-B420-B24DC4A3B376}" type="datetimeFigureOut">
              <a:rPr lang="cs-CZ" smtClean="0"/>
              <a:t>28.10.2018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AE63-CADF-466A-873A-270F3B0786C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8624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A433-80E9-46E0-B420-B24DC4A3B376}" type="datetimeFigureOut">
              <a:rPr lang="cs-CZ" smtClean="0"/>
              <a:t>28.10.2018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AE63-CADF-466A-873A-270F3B0786C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3325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A433-80E9-46E0-B420-B24DC4A3B376}" type="datetimeFigureOut">
              <a:rPr lang="cs-CZ" smtClean="0"/>
              <a:t>28.10.2018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AE63-CADF-466A-873A-270F3B0786C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5668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D83A433-80E9-46E0-B420-B24DC4A3B376}" type="datetimeFigureOut">
              <a:rPr lang="cs-CZ" smtClean="0"/>
              <a:t>28.10.2018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221AE63-CADF-466A-873A-270F3B0786C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20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7" Type="http://schemas.openxmlformats.org/officeDocument/2006/relationships/image" Target="../media/image29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O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5.JP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368F4F-560B-48CB-9674-34BBF1B59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0835620">
            <a:off x="2745479" y="732952"/>
            <a:ext cx="8574622" cy="261619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002060"/>
                </a:solidFill>
              </a:rPr>
              <a:t>Transformace 2017-2018</a:t>
            </a:r>
            <a:br>
              <a:rPr lang="cs-CZ" b="1" dirty="0">
                <a:solidFill>
                  <a:srgbClr val="002060"/>
                </a:solidFill>
              </a:rPr>
            </a:br>
            <a:r>
              <a:rPr lang="cs-CZ" sz="4400" b="1" dirty="0">
                <a:solidFill>
                  <a:srgbClr val="002060"/>
                </a:solidFill>
              </a:rPr>
              <a:t>Svědectví</a:t>
            </a:r>
            <a:r>
              <a:rPr lang="en-US" sz="4400" b="1" dirty="0">
                <a:solidFill>
                  <a:srgbClr val="002060"/>
                </a:solidFill>
              </a:rPr>
              <a:t>  o </a:t>
            </a:r>
            <a:r>
              <a:rPr lang="cs-CZ" sz="4400" b="1" dirty="0">
                <a:solidFill>
                  <a:srgbClr val="002060"/>
                </a:solidFill>
              </a:rPr>
              <a:t>Boží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cs-CZ" sz="4400" b="1" dirty="0">
                <a:solidFill>
                  <a:srgbClr val="002060"/>
                </a:solidFill>
              </a:rPr>
              <a:t>dobrotě</a:t>
            </a:r>
            <a:br>
              <a:rPr lang="cs-CZ" sz="4400" b="1" dirty="0">
                <a:solidFill>
                  <a:srgbClr val="002060"/>
                </a:solidFill>
              </a:rPr>
            </a:br>
            <a:r>
              <a:rPr lang="cs-CZ" sz="4400" b="1" dirty="0">
                <a:solidFill>
                  <a:srgbClr val="002060"/>
                </a:solidFill>
              </a:rPr>
              <a:t>aneb</a:t>
            </a:r>
            <a:br>
              <a:rPr lang="cs-CZ" sz="4400" b="1" dirty="0">
                <a:solidFill>
                  <a:srgbClr val="002060"/>
                </a:solidFill>
              </a:rPr>
            </a:br>
            <a:r>
              <a:rPr lang="cs-CZ" sz="4400" b="1" dirty="0">
                <a:solidFill>
                  <a:srgbClr val="002060"/>
                </a:solidFill>
              </a:rPr>
              <a:t>Co nás Bůh učil a kam směřujeme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AC0A9EA-C493-4757-A68C-60F564FCC0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4528" y="4262393"/>
            <a:ext cx="6987645" cy="2235721"/>
          </a:xfrm>
        </p:spPr>
        <p:txBody>
          <a:bodyPr>
            <a:normAutofit fontScale="85000" lnSpcReduction="20000"/>
          </a:bodyPr>
          <a:lstStyle/>
          <a:p>
            <a:pPr lvl="0" algn="ctr"/>
            <a:r>
              <a:rPr lang="cs-CZ" sz="3100" b="1" i="1" dirty="0">
                <a:solidFill>
                  <a:srgbClr val="C00000"/>
                </a:solidFill>
              </a:rPr>
              <a:t>Žalmy</a:t>
            </a:r>
            <a:r>
              <a:rPr lang="en-US" sz="3100" b="1" i="1" dirty="0">
                <a:solidFill>
                  <a:srgbClr val="C00000"/>
                </a:solidFill>
              </a:rPr>
              <a:t> 34:9-10 </a:t>
            </a:r>
            <a:r>
              <a:rPr lang="en-US" sz="3100" i="1" dirty="0">
                <a:solidFill>
                  <a:srgbClr val="C00000"/>
                </a:solidFill>
              </a:rPr>
              <a:t> </a:t>
            </a:r>
          </a:p>
          <a:p>
            <a:pPr lvl="0" algn="ctr"/>
            <a:r>
              <a:rPr lang="en-US" sz="3100" i="1" dirty="0" err="1">
                <a:solidFill>
                  <a:srgbClr val="C00000"/>
                </a:solidFill>
              </a:rPr>
              <a:t>Okuste</a:t>
            </a:r>
            <a:r>
              <a:rPr lang="en-US" sz="3100" i="1" dirty="0">
                <a:solidFill>
                  <a:srgbClr val="C00000"/>
                </a:solidFill>
              </a:rPr>
              <a:t> a </a:t>
            </a:r>
            <a:r>
              <a:rPr lang="en-US" sz="3100" i="1" dirty="0" err="1">
                <a:solidFill>
                  <a:srgbClr val="C00000"/>
                </a:solidFill>
              </a:rPr>
              <a:t>uzříte</a:t>
            </a:r>
            <a:r>
              <a:rPr lang="en-US" sz="3100" i="1" dirty="0">
                <a:solidFill>
                  <a:srgbClr val="C00000"/>
                </a:solidFill>
              </a:rPr>
              <a:t>, </a:t>
            </a:r>
            <a:r>
              <a:rPr lang="en-US" sz="3100" i="1" dirty="0" err="1">
                <a:solidFill>
                  <a:srgbClr val="C00000"/>
                </a:solidFill>
              </a:rPr>
              <a:t>že</a:t>
            </a:r>
            <a:r>
              <a:rPr lang="en-US" sz="3100" i="1" dirty="0">
                <a:solidFill>
                  <a:srgbClr val="C00000"/>
                </a:solidFill>
              </a:rPr>
              <a:t> </a:t>
            </a:r>
            <a:r>
              <a:rPr lang="en-US" sz="3100" i="1" dirty="0" err="1">
                <a:solidFill>
                  <a:srgbClr val="C00000"/>
                </a:solidFill>
              </a:rPr>
              <a:t>Hospodin</a:t>
            </a:r>
            <a:r>
              <a:rPr lang="en-US" sz="3100" i="1" dirty="0">
                <a:solidFill>
                  <a:srgbClr val="C00000"/>
                </a:solidFill>
              </a:rPr>
              <a:t> je </a:t>
            </a:r>
            <a:r>
              <a:rPr lang="en-US" sz="3100" i="1" dirty="0" err="1">
                <a:solidFill>
                  <a:srgbClr val="C00000"/>
                </a:solidFill>
              </a:rPr>
              <a:t>dobrý</a:t>
            </a:r>
            <a:r>
              <a:rPr lang="en-US" sz="3100" i="1" dirty="0">
                <a:solidFill>
                  <a:srgbClr val="C00000"/>
                </a:solidFill>
              </a:rPr>
              <a:t>. Blaze t</a:t>
            </a:r>
            <a:r>
              <a:rPr lang="cs-CZ" sz="3100" i="1" dirty="0" err="1">
                <a:solidFill>
                  <a:srgbClr val="C00000"/>
                </a:solidFill>
              </a:rPr>
              <a:t>ěm</a:t>
            </a:r>
            <a:r>
              <a:rPr lang="en-US" sz="3100" i="1" dirty="0">
                <a:solidFill>
                  <a:srgbClr val="C00000"/>
                </a:solidFill>
              </a:rPr>
              <a:t>, </a:t>
            </a:r>
            <a:r>
              <a:rPr lang="en-US" sz="3100" i="1" dirty="0" err="1">
                <a:solidFill>
                  <a:srgbClr val="C00000"/>
                </a:solidFill>
              </a:rPr>
              <a:t>kte</a:t>
            </a:r>
            <a:r>
              <a:rPr lang="cs-CZ" sz="3100" i="1" dirty="0">
                <a:solidFill>
                  <a:srgbClr val="C00000"/>
                </a:solidFill>
              </a:rPr>
              <a:t>ří</a:t>
            </a:r>
            <a:r>
              <a:rPr lang="en-US" sz="3100" i="1" dirty="0">
                <a:solidFill>
                  <a:srgbClr val="C00000"/>
                </a:solidFill>
              </a:rPr>
              <a:t> se </a:t>
            </a:r>
            <a:r>
              <a:rPr lang="en-US" sz="3100" i="1" dirty="0" err="1">
                <a:solidFill>
                  <a:srgbClr val="C00000"/>
                </a:solidFill>
              </a:rPr>
              <a:t>utík</a:t>
            </a:r>
            <a:r>
              <a:rPr lang="cs-CZ" sz="3100" i="1" dirty="0" err="1">
                <a:solidFill>
                  <a:srgbClr val="C00000"/>
                </a:solidFill>
              </a:rPr>
              <a:t>ají</a:t>
            </a:r>
            <a:r>
              <a:rPr lang="en-US" sz="3100" i="1" dirty="0">
                <a:solidFill>
                  <a:srgbClr val="C00000"/>
                </a:solidFill>
              </a:rPr>
              <a:t> k </a:t>
            </a:r>
            <a:r>
              <a:rPr lang="en-US" sz="3100" i="1" dirty="0" err="1">
                <a:solidFill>
                  <a:srgbClr val="C00000"/>
                </a:solidFill>
              </a:rPr>
              <a:t>němu</a:t>
            </a:r>
            <a:r>
              <a:rPr lang="en-US" sz="3100" i="1" dirty="0">
                <a:solidFill>
                  <a:srgbClr val="C00000"/>
                </a:solidFill>
              </a:rPr>
              <a:t>.</a:t>
            </a:r>
          </a:p>
          <a:p>
            <a:pPr lvl="0" algn="ctr"/>
            <a:r>
              <a:rPr lang="en-US" sz="3100" i="1" dirty="0" err="1">
                <a:solidFill>
                  <a:srgbClr val="C00000"/>
                </a:solidFill>
              </a:rPr>
              <a:t>Žijte</a:t>
            </a:r>
            <a:r>
              <a:rPr lang="en-US" sz="3100" i="1" dirty="0">
                <a:solidFill>
                  <a:srgbClr val="C00000"/>
                </a:solidFill>
              </a:rPr>
              <a:t> v </a:t>
            </a:r>
            <a:r>
              <a:rPr lang="en-US" sz="3100" i="1" dirty="0" err="1">
                <a:solidFill>
                  <a:srgbClr val="C00000"/>
                </a:solidFill>
              </a:rPr>
              <a:t>Hospodinově</a:t>
            </a:r>
            <a:r>
              <a:rPr lang="en-US" sz="3100" i="1" dirty="0">
                <a:solidFill>
                  <a:srgbClr val="C00000"/>
                </a:solidFill>
              </a:rPr>
              <a:t> </a:t>
            </a:r>
            <a:r>
              <a:rPr lang="en-US" sz="3100" i="1" dirty="0" err="1">
                <a:solidFill>
                  <a:srgbClr val="C00000"/>
                </a:solidFill>
              </a:rPr>
              <a:t>bázni</a:t>
            </a:r>
            <a:r>
              <a:rPr lang="en-US" sz="3100" i="1" dirty="0">
                <a:solidFill>
                  <a:srgbClr val="C00000"/>
                </a:solidFill>
              </a:rPr>
              <a:t>, </a:t>
            </a:r>
            <a:r>
              <a:rPr lang="en-US" sz="3100" i="1" dirty="0" err="1">
                <a:solidFill>
                  <a:srgbClr val="C00000"/>
                </a:solidFill>
              </a:rPr>
              <a:t>jeho</a:t>
            </a:r>
            <a:r>
              <a:rPr lang="en-US" sz="3100" i="1" dirty="0">
                <a:solidFill>
                  <a:srgbClr val="C00000"/>
                </a:solidFill>
              </a:rPr>
              <a:t> </a:t>
            </a:r>
            <a:r>
              <a:rPr lang="en-US" sz="3100" i="1" dirty="0" err="1">
                <a:solidFill>
                  <a:srgbClr val="C00000"/>
                </a:solidFill>
              </a:rPr>
              <a:t>svatí</a:t>
            </a:r>
            <a:r>
              <a:rPr lang="en-US" sz="3100" i="1" dirty="0">
                <a:solidFill>
                  <a:srgbClr val="C00000"/>
                </a:solidFill>
              </a:rPr>
              <a:t>, </a:t>
            </a:r>
            <a:r>
              <a:rPr lang="en-US" sz="3100" i="1" dirty="0" err="1">
                <a:solidFill>
                  <a:srgbClr val="C00000"/>
                </a:solidFill>
              </a:rPr>
              <a:t>vždyť</a:t>
            </a:r>
            <a:r>
              <a:rPr lang="en-US" sz="3100" i="1" dirty="0">
                <a:solidFill>
                  <a:srgbClr val="C00000"/>
                </a:solidFill>
              </a:rPr>
              <a:t> </a:t>
            </a:r>
            <a:r>
              <a:rPr lang="en-US" sz="3100" i="1" dirty="0" err="1">
                <a:solidFill>
                  <a:srgbClr val="C00000"/>
                </a:solidFill>
              </a:rPr>
              <a:t>kdo</a:t>
            </a:r>
            <a:r>
              <a:rPr lang="en-US" sz="3100" i="1" dirty="0">
                <a:solidFill>
                  <a:srgbClr val="C00000"/>
                </a:solidFill>
              </a:rPr>
              <a:t> se ho </a:t>
            </a:r>
            <a:r>
              <a:rPr lang="en-US" sz="3100" i="1" dirty="0" err="1">
                <a:solidFill>
                  <a:srgbClr val="C00000"/>
                </a:solidFill>
              </a:rPr>
              <a:t>bojí</a:t>
            </a:r>
            <a:r>
              <a:rPr lang="en-US" sz="3100" i="1" dirty="0">
                <a:solidFill>
                  <a:srgbClr val="C00000"/>
                </a:solidFill>
              </a:rPr>
              <a:t>, </a:t>
            </a:r>
            <a:r>
              <a:rPr lang="en-US" sz="3100" i="1" dirty="0" err="1">
                <a:solidFill>
                  <a:srgbClr val="C00000"/>
                </a:solidFill>
              </a:rPr>
              <a:t>nemají</a:t>
            </a:r>
            <a:r>
              <a:rPr lang="en-US" sz="3100" i="1" dirty="0">
                <a:solidFill>
                  <a:srgbClr val="C00000"/>
                </a:solidFill>
              </a:rPr>
              <a:t> </a:t>
            </a:r>
            <a:r>
              <a:rPr lang="en-US" sz="3100" i="1" dirty="0" err="1">
                <a:solidFill>
                  <a:srgbClr val="C00000"/>
                </a:solidFill>
              </a:rPr>
              <a:t>nedostatek</a:t>
            </a:r>
            <a:r>
              <a:rPr lang="en-US" sz="3100" i="1" dirty="0">
                <a:solidFill>
                  <a:srgbClr val="C00000"/>
                </a:solidFill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9622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00274E-A5E0-4A01-B26E-3C5694B4F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2800" b="1" dirty="0">
                <a:solidFill>
                  <a:srgbClr val="002060"/>
                </a:solidFill>
              </a:rPr>
              <a:t>Pro Vděčnost, Radost, Úctu i Překonání strachu se můžeme rozhodnout. Není to o našich schopnostech to zvládnout, ale naší víře v Boží milost, která v nás pracuje jako Boží moc k naší proměně – </a:t>
            </a:r>
            <a:r>
              <a:rPr lang="cs-CZ" sz="2800" b="1" i="1" dirty="0">
                <a:solidFill>
                  <a:srgbClr val="FF0000"/>
                </a:solidFill>
              </a:rPr>
              <a:t>Titus 2:11-12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0F5AB8-FA03-438F-9D5F-4760196884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1428" y="2580612"/>
            <a:ext cx="5651051" cy="3777622"/>
          </a:xfrm>
        </p:spPr>
        <p:txBody>
          <a:bodyPr>
            <a:noAutofit/>
          </a:bodyPr>
          <a:lstStyle/>
          <a:p>
            <a:pPr algn="ctr"/>
            <a:r>
              <a:rPr lang="cs-CZ" sz="2400" b="1" dirty="0"/>
              <a:t>Vděčnost: </a:t>
            </a:r>
            <a:r>
              <a:rPr lang="cs-CZ" sz="2400" i="1" dirty="0">
                <a:solidFill>
                  <a:srgbClr val="C00000"/>
                </a:solidFill>
              </a:rPr>
              <a:t> “Pokoj Kristův ať rozhoduje ve vašich srdcích; k němu jste byli také povoláni v jednom těle. </a:t>
            </a:r>
            <a:r>
              <a:rPr lang="cs-CZ" sz="2400" i="1" u="sng" dirty="0">
                <a:solidFill>
                  <a:srgbClr val="C00000"/>
                </a:solidFill>
              </a:rPr>
              <a:t>A buďte vděčni.“</a:t>
            </a:r>
          </a:p>
          <a:p>
            <a:pPr marL="0" indent="0" algn="ctr">
              <a:buNone/>
            </a:pPr>
            <a:r>
              <a:rPr lang="cs-CZ" sz="2400" dirty="0"/>
              <a:t>(</a:t>
            </a:r>
            <a:r>
              <a:rPr lang="cs-CZ" sz="2400" b="1" i="1" dirty="0">
                <a:solidFill>
                  <a:srgbClr val="C00000"/>
                </a:solidFill>
              </a:rPr>
              <a:t>Kol 3:15</a:t>
            </a:r>
            <a:r>
              <a:rPr lang="cs-CZ" sz="2400" dirty="0"/>
              <a:t>)</a:t>
            </a:r>
            <a:endParaRPr lang="cs-CZ" sz="2400" i="1" u="sng" dirty="0">
              <a:solidFill>
                <a:srgbClr val="C00000"/>
              </a:solidFill>
            </a:endParaRPr>
          </a:p>
          <a:p>
            <a:pPr algn="ctr"/>
            <a:r>
              <a:rPr lang="cs-CZ" sz="2400" b="1" dirty="0"/>
              <a:t>Radost: </a:t>
            </a:r>
            <a:r>
              <a:rPr lang="cs-CZ" sz="2400" i="1" dirty="0">
                <a:solidFill>
                  <a:srgbClr val="C00000"/>
                </a:solidFill>
              </a:rPr>
              <a:t>“Nakonec, bratři, </a:t>
            </a:r>
            <a:r>
              <a:rPr lang="cs-CZ" sz="2400" i="1" u="sng" dirty="0">
                <a:solidFill>
                  <a:srgbClr val="C00000"/>
                </a:solidFill>
              </a:rPr>
              <a:t>radujte se</a:t>
            </a:r>
            <a:r>
              <a:rPr lang="cs-CZ" sz="2400" i="1" dirty="0">
                <a:solidFill>
                  <a:srgbClr val="C00000"/>
                </a:solidFill>
              </a:rPr>
              <a:t>, napravujte své nedostatky, povzbuzujte se, buďte jedné mysli, žijte v pokoji a Bůh lásky a pokoje bude s vámi.“(</a:t>
            </a:r>
            <a:r>
              <a:rPr lang="cs-CZ" sz="2400" b="1" i="1" dirty="0">
                <a:solidFill>
                  <a:srgbClr val="C00000"/>
                </a:solidFill>
              </a:rPr>
              <a:t>2 </a:t>
            </a:r>
            <a:r>
              <a:rPr lang="cs-CZ" sz="2400" b="1" i="1" dirty="0" err="1">
                <a:solidFill>
                  <a:srgbClr val="C00000"/>
                </a:solidFill>
              </a:rPr>
              <a:t>Kor</a:t>
            </a:r>
            <a:r>
              <a:rPr lang="cs-CZ" sz="2400" b="1" i="1" dirty="0">
                <a:solidFill>
                  <a:srgbClr val="C00000"/>
                </a:solidFill>
              </a:rPr>
              <a:t> 13:11</a:t>
            </a:r>
            <a:r>
              <a:rPr lang="cs-CZ" sz="2400" dirty="0"/>
              <a:t>) 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BE688BD-FA70-41E7-BB84-A7136E070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1294" y="2907323"/>
            <a:ext cx="4895056" cy="3124200"/>
          </a:xfrm>
        </p:spPr>
        <p:txBody>
          <a:bodyPr>
            <a:noAutofit/>
          </a:bodyPr>
          <a:lstStyle/>
          <a:p>
            <a:pPr algn="ctr"/>
            <a:r>
              <a:rPr lang="cs-CZ" sz="2400" b="1" dirty="0"/>
              <a:t>Úcta: </a:t>
            </a:r>
            <a:r>
              <a:rPr lang="cs-CZ" sz="2400" dirty="0"/>
              <a:t> </a:t>
            </a:r>
            <a:r>
              <a:rPr lang="cs-CZ" sz="2400" i="1" dirty="0">
                <a:solidFill>
                  <a:srgbClr val="C00000"/>
                </a:solidFill>
              </a:rPr>
              <a:t>“</a:t>
            </a:r>
            <a:r>
              <a:rPr lang="cs-CZ" sz="2400" i="1" u="sng" dirty="0">
                <a:solidFill>
                  <a:srgbClr val="C00000"/>
                </a:solidFill>
              </a:rPr>
              <a:t>Všechny ctěte</a:t>
            </a:r>
            <a:r>
              <a:rPr lang="cs-CZ" sz="2400" i="1" dirty="0">
                <a:solidFill>
                  <a:srgbClr val="C00000"/>
                </a:solidFill>
              </a:rPr>
              <a:t>, bratrstvo milujte, Boha se bojte, </a:t>
            </a:r>
            <a:r>
              <a:rPr lang="cs-CZ" sz="2400" i="1" u="sng" dirty="0">
                <a:solidFill>
                  <a:srgbClr val="C00000"/>
                </a:solidFill>
              </a:rPr>
              <a:t>krále mějte v úctě</a:t>
            </a:r>
            <a:r>
              <a:rPr lang="cs-CZ" sz="2400" i="1" dirty="0">
                <a:solidFill>
                  <a:srgbClr val="C00000"/>
                </a:solidFill>
              </a:rPr>
              <a:t>.“ </a:t>
            </a:r>
            <a:r>
              <a:rPr lang="cs-CZ" sz="2400" dirty="0"/>
              <a:t>(</a:t>
            </a:r>
            <a:r>
              <a:rPr lang="cs-CZ" sz="2400" b="1" i="1" dirty="0">
                <a:solidFill>
                  <a:srgbClr val="C00000"/>
                </a:solidFill>
              </a:rPr>
              <a:t>1 Petr 2:17</a:t>
            </a:r>
            <a:r>
              <a:rPr lang="cs-CZ" sz="2400" dirty="0"/>
              <a:t>)</a:t>
            </a:r>
          </a:p>
          <a:p>
            <a:pPr algn="ctr"/>
            <a:r>
              <a:rPr lang="cs-CZ" sz="2400" b="1" dirty="0"/>
              <a:t>Překonání strachu: </a:t>
            </a:r>
            <a:r>
              <a:rPr lang="cs-CZ" sz="2400" i="1" dirty="0">
                <a:solidFill>
                  <a:srgbClr val="C00000"/>
                </a:solidFill>
              </a:rPr>
              <a:t>“Vždyť jsem ti </a:t>
            </a:r>
            <a:r>
              <a:rPr lang="cs-CZ" sz="2400" i="1" u="sng" dirty="0">
                <a:solidFill>
                  <a:srgbClr val="C00000"/>
                </a:solidFill>
              </a:rPr>
              <a:t>přikázal:</a:t>
            </a:r>
            <a:r>
              <a:rPr lang="cs-CZ" sz="2400" i="1" dirty="0">
                <a:solidFill>
                  <a:srgbClr val="C00000"/>
                </a:solidFill>
              </a:rPr>
              <a:t> </a:t>
            </a:r>
            <a:r>
              <a:rPr lang="cs-CZ" sz="2400" i="1" u="sng" dirty="0">
                <a:solidFill>
                  <a:srgbClr val="C00000"/>
                </a:solidFill>
              </a:rPr>
              <a:t>Posilni se</a:t>
            </a:r>
            <a:r>
              <a:rPr lang="cs-CZ" sz="2400" i="1" dirty="0">
                <a:solidFill>
                  <a:srgbClr val="C00000"/>
                </a:solidFill>
              </a:rPr>
              <a:t> a </a:t>
            </a:r>
            <a:r>
              <a:rPr lang="cs-CZ" sz="2400" i="1" u="sng" dirty="0">
                <a:solidFill>
                  <a:srgbClr val="C00000"/>
                </a:solidFill>
              </a:rPr>
              <a:t>buď odvážný</a:t>
            </a:r>
            <a:r>
              <a:rPr lang="cs-CZ" sz="2400" i="1" dirty="0">
                <a:solidFill>
                  <a:srgbClr val="C00000"/>
                </a:solidFill>
              </a:rPr>
              <a:t>, </a:t>
            </a:r>
            <a:r>
              <a:rPr lang="cs-CZ" sz="2400" i="1" u="sng" dirty="0">
                <a:solidFill>
                  <a:srgbClr val="C00000"/>
                </a:solidFill>
              </a:rPr>
              <a:t>neměj strach </a:t>
            </a:r>
            <a:r>
              <a:rPr lang="cs-CZ" sz="2400" i="1" dirty="0">
                <a:solidFill>
                  <a:srgbClr val="C00000"/>
                </a:solidFill>
              </a:rPr>
              <a:t>a </a:t>
            </a:r>
            <a:r>
              <a:rPr lang="cs-CZ" sz="2400" i="1" u="sng" dirty="0">
                <a:solidFill>
                  <a:srgbClr val="C00000"/>
                </a:solidFill>
              </a:rPr>
              <a:t>neděs se</a:t>
            </a:r>
            <a:r>
              <a:rPr lang="cs-CZ" sz="2400" i="1" dirty="0">
                <a:solidFill>
                  <a:srgbClr val="C00000"/>
                </a:solidFill>
              </a:rPr>
              <a:t>, protože Hospodin, tvůj Bůh, bude s tebou všude, kam půjdeš.“ </a:t>
            </a:r>
            <a:r>
              <a:rPr lang="cs-CZ" sz="2400" dirty="0"/>
              <a:t>(</a:t>
            </a:r>
            <a:r>
              <a:rPr lang="cs-CZ" sz="2400" b="1" i="1" dirty="0" err="1">
                <a:solidFill>
                  <a:srgbClr val="C00000"/>
                </a:solidFill>
              </a:rPr>
              <a:t>Joz</a:t>
            </a:r>
            <a:r>
              <a:rPr lang="cs-CZ" sz="2400" b="1" i="1" dirty="0">
                <a:solidFill>
                  <a:srgbClr val="C00000"/>
                </a:solidFill>
              </a:rPr>
              <a:t> 1:9</a:t>
            </a:r>
            <a:r>
              <a:rPr lang="cs-CZ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57536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20086-273D-4BBD-A093-7808A76BF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785" y="422910"/>
            <a:ext cx="6013768" cy="81944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cs-CZ" b="1" dirty="0">
                <a:solidFill>
                  <a:srgbClr val="002060"/>
                </a:solidFill>
              </a:rPr>
              <a:t>Plnit očekávání Boží ne lidská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608283-2CBC-4CFA-9ABF-2BD1FD2A1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7785" y="3429000"/>
            <a:ext cx="5834640" cy="312420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cs-CZ" sz="2800" b="1" i="1" dirty="0">
                <a:solidFill>
                  <a:srgbClr val="FF0000"/>
                </a:solidFill>
              </a:rPr>
              <a:t>Matouš 6:24 </a:t>
            </a:r>
            <a:r>
              <a:rPr lang="cs-CZ" sz="2400" b="1" i="1" dirty="0">
                <a:solidFill>
                  <a:srgbClr val="FF0000"/>
                </a:solidFill>
              </a:rPr>
              <a:t> </a:t>
            </a:r>
          </a:p>
          <a:p>
            <a:pPr marL="0" indent="0" algn="ctr">
              <a:buNone/>
            </a:pPr>
            <a:r>
              <a:rPr lang="cs-CZ" sz="2400" i="1" dirty="0">
                <a:solidFill>
                  <a:srgbClr val="FF0000"/>
                </a:solidFill>
              </a:rPr>
              <a:t>„Nikdo nemůže být otrokem dvou pánů; buď bude totiž jednoho nenávidět a druhého milovat, nebo se k jednomu upne a druhým pohrdne. Nemůžete sloužit Bohu i mamonu.“</a:t>
            </a:r>
          </a:p>
          <a:p>
            <a:pPr marL="0" indent="0" algn="ctr">
              <a:buNone/>
            </a:pPr>
            <a:endParaRPr lang="cs-CZ" sz="2400" i="1" dirty="0">
              <a:solidFill>
                <a:srgbClr val="FF0000"/>
              </a:solidFill>
            </a:endParaRPr>
          </a:p>
        </p:txBody>
      </p:sp>
      <p:pic>
        <p:nvPicPr>
          <p:cNvPr id="6" name="Zástupný symbol pro obsah 5" descr="Obsah obrázku zeď, koupelna, interiér, toaleta&#10;&#10;Popis vygenerován s velmi vysokou mírou spolehlivosti">
            <a:extLst>
              <a:ext uri="{FF2B5EF4-FFF2-40B4-BE49-F238E27FC236}">
                <a16:creationId xmlns:a16="http://schemas.microsoft.com/office/drawing/2014/main" id="{B4FEC3D6-8D4B-4428-8AD2-8E04ED959A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541233">
            <a:off x="7662853" y="3369865"/>
            <a:ext cx="3999171" cy="2999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1636184-51AE-4059-942F-E29FD8E0256C}"/>
              </a:ext>
            </a:extLst>
          </p:cNvPr>
          <p:cNvSpPr txBox="1"/>
          <p:nvPr/>
        </p:nvSpPr>
        <p:spPr>
          <a:xfrm>
            <a:off x="1617785" y="2208627"/>
            <a:ext cx="9326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Naučit se říkat ne – vymezit zdravé hranice</a:t>
            </a:r>
            <a:br>
              <a:rPr lang="cs-CZ" sz="2400" b="1" dirty="0">
                <a:solidFill>
                  <a:srgbClr val="002060"/>
                </a:solidFill>
              </a:rPr>
            </a:br>
            <a:r>
              <a:rPr lang="cs-CZ" sz="2400" dirty="0">
                <a:solidFill>
                  <a:srgbClr val="002060"/>
                </a:solidFill>
              </a:rPr>
              <a:t>(Pokud Bohu řekneme ano, mnohému a mnohým  musíme říci ne)</a:t>
            </a:r>
            <a:endParaRPr lang="cs-CZ" sz="2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2DEF36A-2E80-462C-9D26-C5B2F32FE445}"/>
              </a:ext>
            </a:extLst>
          </p:cNvPr>
          <p:cNvSpPr txBox="1"/>
          <p:nvPr/>
        </p:nvSpPr>
        <p:spPr>
          <a:xfrm>
            <a:off x="6754761" y="1095521"/>
            <a:ext cx="5117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i="1" dirty="0">
                <a:solidFill>
                  <a:srgbClr val="FF0000"/>
                </a:solidFill>
              </a:rPr>
              <a:t>Jakubův 5:12b </a:t>
            </a:r>
          </a:p>
          <a:p>
            <a:pPr algn="ctr"/>
            <a:r>
              <a:rPr lang="cs-CZ" sz="2400" i="1" dirty="0">
                <a:solidFill>
                  <a:srgbClr val="FF0000"/>
                </a:solidFill>
              </a:rPr>
              <a:t>Vaše `ano´ ať je vždy `ano´ a `ne´ ať je `ne´, abyste nepropadli soudu.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00710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Obsah obrázku interiér, patro, osoba, zeď&#10;&#10;Popis vygenerován s velmi vysokou mírou spolehlivosti">
            <a:extLst>
              <a:ext uri="{FF2B5EF4-FFF2-40B4-BE49-F238E27FC236}">
                <a16:creationId xmlns:a16="http://schemas.microsoft.com/office/drawing/2014/main" id="{AD0DE485-745B-49FD-B0E1-91306F0C9E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r="6248" b="-2"/>
          <a:stretch/>
        </p:blipFill>
        <p:spPr>
          <a:xfrm>
            <a:off x="5584874" y="511244"/>
            <a:ext cx="6452382" cy="5835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98C4B49-EC14-4DD7-A97D-77024BD0D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06" y="2499665"/>
            <a:ext cx="4586068" cy="302712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cs-CZ" sz="6000" b="1" dirty="0">
                <a:solidFill>
                  <a:srgbClr val="002060"/>
                </a:solidFill>
              </a:rPr>
              <a:t>Na co se nyní zaměřujeme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067B2C2-9F90-404B-B5FD-2D01923C7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811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6DB7BD-63F6-4F0F-9059-EAC4487BC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690" y="313711"/>
            <a:ext cx="9880429" cy="1360344"/>
          </a:xfrm>
        </p:spPr>
        <p:txBody>
          <a:bodyPr>
            <a:normAutofit/>
          </a:bodyPr>
          <a:lstStyle/>
          <a:p>
            <a:r>
              <a:rPr lang="cs-CZ" sz="5400" b="1" dirty="0">
                <a:solidFill>
                  <a:srgbClr val="0070C0"/>
                </a:solidFill>
              </a:rPr>
              <a:t>Předávání a činění učedníků</a:t>
            </a:r>
            <a:endParaRPr lang="cs-CZ" sz="5400" b="1" dirty="0">
              <a:solidFill>
                <a:srgbClr val="00206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6B1E24-E9F3-49CC-9BAA-38750B5FC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50496" y="2031971"/>
            <a:ext cx="4595449" cy="377762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cs-CZ" sz="3200" dirty="0">
                <a:solidFill>
                  <a:srgbClr val="0070C0"/>
                </a:solidFill>
              </a:rPr>
              <a:t>Otevřeli jsme:            </a:t>
            </a:r>
          </a:p>
          <a:p>
            <a:pPr marL="0" indent="0" algn="ctr">
              <a:buNone/>
            </a:pPr>
            <a:r>
              <a:rPr lang="cs-CZ" sz="3200" b="1" i="1" dirty="0">
                <a:solidFill>
                  <a:srgbClr val="0070C0"/>
                </a:solidFill>
              </a:rPr>
              <a:t>„Kurz prorokování a používání duchovních darů v církvi“.</a:t>
            </a:r>
            <a:r>
              <a:rPr lang="cs-CZ" sz="3200" dirty="0">
                <a:solidFill>
                  <a:srgbClr val="0070C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cs-CZ" sz="3200" dirty="0">
                <a:solidFill>
                  <a:srgbClr val="0070C0"/>
                </a:solidFill>
              </a:rPr>
              <a:t> Tady předáváme to, co jsme se ve škole naučili.</a:t>
            </a:r>
          </a:p>
          <a:p>
            <a:pPr marL="0" indent="0" algn="ctr">
              <a:buNone/>
            </a:pPr>
            <a:r>
              <a:rPr lang="cs-CZ" sz="3200" dirty="0">
                <a:solidFill>
                  <a:srgbClr val="0070C0"/>
                </a:solidFill>
              </a:rPr>
              <a:t>Vytváříme prostředí, kde používáme v praxi to, </a:t>
            </a:r>
            <a:r>
              <a:rPr lang="cs-CZ" sz="3200">
                <a:solidFill>
                  <a:srgbClr val="0070C0"/>
                </a:solidFill>
              </a:rPr>
              <a:t>co se na </a:t>
            </a:r>
            <a:r>
              <a:rPr lang="cs-CZ" sz="3200" dirty="0">
                <a:solidFill>
                  <a:srgbClr val="0070C0"/>
                </a:solidFill>
              </a:rPr>
              <a:t>kurzu učíme: během nedělí, výjezdů atd.</a:t>
            </a:r>
          </a:p>
          <a:p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ABEE58C-E45C-4CF2-9093-7DC54EC39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6055" y="1858936"/>
            <a:ext cx="5763064" cy="39064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3600" b="1" i="1" dirty="0">
                <a:solidFill>
                  <a:srgbClr val="FF0000"/>
                </a:solidFill>
              </a:rPr>
              <a:t>2 Timoteovi 2:2 </a:t>
            </a:r>
            <a:r>
              <a:rPr lang="cs-CZ" sz="3600" i="1" dirty="0">
                <a:solidFill>
                  <a:srgbClr val="FF0000"/>
                </a:solidFill>
              </a:rPr>
              <a:t> </a:t>
            </a:r>
          </a:p>
          <a:p>
            <a:pPr marL="0" indent="0" algn="ctr">
              <a:buNone/>
            </a:pPr>
            <a:r>
              <a:rPr lang="cs-CZ" sz="3600" i="1" dirty="0">
                <a:solidFill>
                  <a:srgbClr val="FF0000"/>
                </a:solidFill>
              </a:rPr>
              <a:t>…a co jsi ode mne slyšel před mnoha svědky, svěř to věrným lidem, kteří budou schopni učit zase jiné.</a:t>
            </a:r>
          </a:p>
        </p:txBody>
      </p:sp>
    </p:spTree>
    <p:extLst>
      <p:ext uri="{BB962C8B-B14F-4D97-AF65-F5344CB8AC3E}">
        <p14:creationId xmlns:p14="http://schemas.microsoft.com/office/powerpoint/2010/main" val="1293784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8127F7-DE22-475B-9099-DD29E7FCB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566" y="0"/>
            <a:ext cx="10705514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i="1" dirty="0">
                <a:solidFill>
                  <a:srgbClr val="002060"/>
                </a:solidFill>
              </a:rPr>
              <a:t>Spolupráce mezi Mladou, střední a starší generací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EDA05F-C6EC-4A92-AFE9-ED161CDEDB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9712" y="1911724"/>
            <a:ext cx="5818579" cy="3777622"/>
          </a:xfrm>
        </p:spPr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Najít co nejvíc způsobů jak v církvi propojit mladou, střední a starší generaci. </a:t>
            </a:r>
          </a:p>
          <a:p>
            <a:pPr marL="0" indent="0" algn="ctr">
              <a:buNone/>
            </a:pPr>
            <a:endParaRPr lang="cs-CZ" sz="2800" dirty="0">
              <a:solidFill>
                <a:srgbClr val="0070C0"/>
              </a:solidFill>
            </a:endParaRPr>
          </a:p>
          <a:p>
            <a:pPr algn="ctr"/>
            <a:r>
              <a:rPr lang="cs-CZ" sz="2800" dirty="0">
                <a:solidFill>
                  <a:srgbClr val="0070C0"/>
                </a:solidFill>
              </a:rPr>
              <a:t>Potřebujeme nadšení mladých, zdroje střední generace a moudrost starší generace</a:t>
            </a:r>
          </a:p>
          <a:p>
            <a:endParaRPr lang="cs-CZ" dirty="0"/>
          </a:p>
        </p:txBody>
      </p:sp>
      <p:pic>
        <p:nvPicPr>
          <p:cNvPr id="5" name="IMG_2180">
            <a:hlinkClick r:id="" action="ppaction://media"/>
            <a:extLst>
              <a:ext uri="{FF2B5EF4-FFF2-40B4-BE49-F238E27FC236}">
                <a16:creationId xmlns:a16="http://schemas.microsoft.com/office/drawing/2014/main" id="{373ACB60-949F-4C8C-B970-0B8EB4691A40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1454" y="1041776"/>
            <a:ext cx="4905463" cy="2758759"/>
          </a:xfrm>
        </p:spPr>
      </p:pic>
      <p:pic>
        <p:nvPicPr>
          <p:cNvPr id="6" name="IMG_4120">
            <a:hlinkClick r:id="" action="ppaction://media"/>
            <a:extLst>
              <a:ext uri="{FF2B5EF4-FFF2-40B4-BE49-F238E27FC236}">
                <a16:creationId xmlns:a16="http://schemas.microsoft.com/office/drawing/2014/main" id="{77E24815-0E73-4252-8030-62AA74ADA8E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1454" y="3929864"/>
            <a:ext cx="4905463" cy="275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8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CD4985-73D7-4B7F-9055-9FFD4EEF0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259" y="137161"/>
            <a:ext cx="10018713" cy="1227405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>
                <a:solidFill>
                  <a:srgbClr val="002060"/>
                </a:solidFill>
              </a:rPr>
              <a:t>Zakládat nové sbory</a:t>
            </a:r>
          </a:p>
        </p:txBody>
      </p:sp>
      <p:pic>
        <p:nvPicPr>
          <p:cNvPr id="12" name="Zástupný symbol pro obsah 11" descr="Obsah obrázku obloha, planina, západ slunce, letící&#10;&#10;Popis vygenerován s vysokou mírou spolehlivosti">
            <a:extLst>
              <a:ext uri="{FF2B5EF4-FFF2-40B4-BE49-F238E27FC236}">
                <a16:creationId xmlns:a16="http://schemas.microsoft.com/office/drawing/2014/main" id="{8298FA1A-EEB7-4B8B-A143-EF86909B1B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54350" y="1975517"/>
            <a:ext cx="4276574" cy="2659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8B75BA1-D31E-43B7-8D4A-90AEB7A2BF0D}"/>
              </a:ext>
            </a:extLst>
          </p:cNvPr>
          <p:cNvSpPr txBox="1"/>
          <p:nvPr/>
        </p:nvSpPr>
        <p:spPr>
          <a:xfrm>
            <a:off x="1308295" y="1758460"/>
            <a:ext cx="58662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</a:rPr>
              <a:t>Tam kde nejsou, nebo kde je církev slabá: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cs-CZ" sz="2400" i="1" dirty="0">
                <a:solidFill>
                  <a:srgbClr val="FF0000"/>
                </a:solidFill>
              </a:rPr>
              <a:t> „Jděte do celého světa a </a:t>
            </a:r>
            <a:r>
              <a:rPr lang="cs-CZ" sz="2400" i="1" dirty="0" err="1">
                <a:solidFill>
                  <a:srgbClr val="FF0000"/>
                </a:solidFill>
              </a:rPr>
              <a:t>vyhlašte</a:t>
            </a:r>
            <a:r>
              <a:rPr lang="cs-CZ" sz="2400" i="1" dirty="0">
                <a:solidFill>
                  <a:srgbClr val="FF0000"/>
                </a:solidFill>
              </a:rPr>
              <a:t> evangelium všemu stvoření.“ </a:t>
            </a:r>
            <a:r>
              <a:rPr lang="cs-CZ" sz="2400" dirty="0">
                <a:solidFill>
                  <a:srgbClr val="002060"/>
                </a:solidFill>
              </a:rPr>
              <a:t>(</a:t>
            </a:r>
            <a:r>
              <a:rPr lang="cs-CZ" sz="2400" b="1" i="1" dirty="0" err="1">
                <a:solidFill>
                  <a:srgbClr val="FF0000"/>
                </a:solidFill>
              </a:rPr>
              <a:t>Mk</a:t>
            </a:r>
            <a:r>
              <a:rPr lang="cs-CZ" sz="2400" b="1" i="1" dirty="0">
                <a:solidFill>
                  <a:srgbClr val="FF0000"/>
                </a:solidFill>
              </a:rPr>
              <a:t> 16:15 </a:t>
            </a:r>
            <a:r>
              <a:rPr lang="cs-CZ" sz="2400" dirty="0">
                <a:solidFill>
                  <a:srgbClr val="002060"/>
                </a:solidFill>
              </a:rPr>
              <a:t>)</a:t>
            </a:r>
          </a:p>
          <a:p>
            <a:pPr algn="ctr"/>
            <a:endParaRPr lang="cs-CZ" sz="2400" dirty="0">
              <a:solidFill>
                <a:srgbClr val="002060"/>
              </a:solidFill>
            </a:endParaRPr>
          </a:p>
          <a:p>
            <a:pPr algn="ctr"/>
            <a:r>
              <a:rPr lang="cs-CZ" sz="2400" b="1" dirty="0">
                <a:solidFill>
                  <a:srgbClr val="002060"/>
                </a:solidFill>
              </a:rPr>
              <a:t>Strategie: </a:t>
            </a:r>
          </a:p>
          <a:p>
            <a:pPr algn="ctr"/>
            <a:r>
              <a:rPr lang="cs-CZ" sz="2400" dirty="0">
                <a:solidFill>
                  <a:srgbClr val="002060"/>
                </a:solidFill>
              </a:rPr>
              <a:t>- Najít syny pokoje – </a:t>
            </a:r>
            <a:r>
              <a:rPr lang="cs-CZ" sz="2400" i="1" dirty="0" err="1">
                <a:solidFill>
                  <a:srgbClr val="C00000"/>
                </a:solidFill>
              </a:rPr>
              <a:t>Lk</a:t>
            </a:r>
            <a:r>
              <a:rPr lang="cs-CZ" sz="2400" i="1" dirty="0">
                <a:solidFill>
                  <a:srgbClr val="C00000"/>
                </a:solidFill>
              </a:rPr>
              <a:t> 10:6</a:t>
            </a:r>
          </a:p>
          <a:p>
            <a:pPr algn="ctr"/>
            <a:r>
              <a:rPr lang="cs-CZ" sz="2400" dirty="0">
                <a:solidFill>
                  <a:srgbClr val="002060"/>
                </a:solidFill>
              </a:rPr>
              <a:t>- Předat vedení místním</a:t>
            </a:r>
          </a:p>
          <a:p>
            <a:pPr algn="ctr"/>
            <a:r>
              <a:rPr lang="cs-CZ" sz="2400" dirty="0">
                <a:solidFill>
                  <a:srgbClr val="002060"/>
                </a:solidFill>
              </a:rPr>
              <a:t>- Starat se o vedoucí</a:t>
            </a:r>
          </a:p>
          <a:p>
            <a:pPr algn="ctr"/>
            <a:endParaRPr lang="cs-CZ" sz="2400" dirty="0">
              <a:solidFill>
                <a:srgbClr val="002060"/>
              </a:solidFill>
            </a:endParaRPr>
          </a:p>
          <a:p>
            <a:pPr algn="ctr"/>
            <a:r>
              <a:rPr lang="cs-CZ" sz="2400" b="1" dirty="0">
                <a:solidFill>
                  <a:srgbClr val="002060"/>
                </a:solidFill>
              </a:rPr>
              <a:t>Věrnost, nepohrdat dny malých začátků: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cs-CZ" sz="2400" i="1" dirty="0" err="1">
                <a:solidFill>
                  <a:srgbClr val="C00000"/>
                </a:solidFill>
              </a:rPr>
              <a:t>Lk</a:t>
            </a:r>
            <a:r>
              <a:rPr lang="cs-CZ" sz="2400" i="1" dirty="0">
                <a:solidFill>
                  <a:srgbClr val="C00000"/>
                </a:solidFill>
              </a:rPr>
              <a:t> 16:10 </a:t>
            </a:r>
            <a:r>
              <a:rPr lang="cs-CZ" sz="2400" dirty="0">
                <a:solidFill>
                  <a:srgbClr val="002060"/>
                </a:solidFill>
              </a:rPr>
              <a:t>, </a:t>
            </a:r>
            <a:r>
              <a:rPr lang="en-US" sz="2400" i="1" dirty="0">
                <a:solidFill>
                  <a:srgbClr val="C00000"/>
                </a:solidFill>
              </a:rPr>
              <a:t>Zach  4, 6-10</a:t>
            </a:r>
            <a:endParaRPr lang="cs-CZ" sz="2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224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225202-E6C4-44A0-93CB-A5FA5FD97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785" y="123092"/>
            <a:ext cx="10424160" cy="1752599"/>
          </a:xfrm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rgbClr val="002060"/>
                </a:solidFill>
              </a:rPr>
              <a:t>Povzbuzovat církev ohledně Boží dobroty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9447C4-364A-42AD-8325-68A1404649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4822" y="2424331"/>
            <a:ext cx="4405363" cy="280884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cs-CZ" sz="4000" b="1" dirty="0">
                <a:solidFill>
                  <a:srgbClr val="0070C0"/>
                </a:solidFill>
              </a:rPr>
              <a:t>Bůh je vůči nám dobře naladěn a má pro nás naději do budoucnosti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6B593BF-FBA4-4574-879C-A8DB2D88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289518"/>
            <a:ext cx="5945945" cy="444539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cs-CZ" sz="2800" b="1" i="1" dirty="0">
                <a:solidFill>
                  <a:srgbClr val="C00000"/>
                </a:solidFill>
              </a:rPr>
              <a:t>Žalm 34:9  </a:t>
            </a:r>
          </a:p>
          <a:p>
            <a:pPr marL="0" indent="0" algn="ctr">
              <a:buNone/>
            </a:pPr>
            <a:r>
              <a:rPr lang="cs-CZ" sz="2800" i="1" dirty="0">
                <a:solidFill>
                  <a:srgbClr val="C00000"/>
                </a:solidFill>
              </a:rPr>
              <a:t>Okuste a vizte, že Hospodin je dobrý. Blahoslavený je muž, který v něm hledá útočiště.</a:t>
            </a:r>
          </a:p>
          <a:p>
            <a:pPr marL="0" indent="0" algn="ctr">
              <a:buNone/>
            </a:pPr>
            <a:r>
              <a:rPr lang="cs-CZ" sz="2800" b="1" i="1" dirty="0">
                <a:solidFill>
                  <a:srgbClr val="C00000"/>
                </a:solidFill>
              </a:rPr>
              <a:t>Jeremiáš 29:11  </a:t>
            </a:r>
          </a:p>
          <a:p>
            <a:pPr marL="0" indent="0" algn="ctr">
              <a:buNone/>
            </a:pPr>
            <a:r>
              <a:rPr lang="cs-CZ" sz="2800" i="1" dirty="0">
                <a:solidFill>
                  <a:srgbClr val="C00000"/>
                </a:solidFill>
              </a:rPr>
              <a:t>Vždyť já znám úmysly, které s vámi zamýšlím, je Hospodinův výrok. Úmysly o pokoji a ne o zlu, abych vám dal budoucnost a naději.</a:t>
            </a:r>
          </a:p>
          <a:p>
            <a:pPr marL="0" indent="0" algn="ctr">
              <a:buNone/>
            </a:pPr>
            <a:r>
              <a:rPr lang="cs-CZ" sz="2800" b="1" i="1" dirty="0">
                <a:solidFill>
                  <a:srgbClr val="C00000"/>
                </a:solidFill>
              </a:rPr>
              <a:t>2 Korintským 1:3  </a:t>
            </a:r>
          </a:p>
          <a:p>
            <a:pPr marL="0" indent="0" algn="ctr">
              <a:buNone/>
            </a:pPr>
            <a:r>
              <a:rPr lang="cs-CZ" sz="2800" i="1" dirty="0">
                <a:solidFill>
                  <a:srgbClr val="C00000"/>
                </a:solidFill>
              </a:rPr>
              <a:t>Požehnaný Bůh a Otec našeho Pána Ježíše Krista, Otec milosrdenství a Bůh veškerého povzbuzení,…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7144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659138C-74A1-445B-848C-3608AE871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D7409-66D7-4C9C-B528-E79EB64A4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7455" y="0"/>
            <a:ext cx="5014912" cy="6862763"/>
            <a:chOff x="2928938" y="-4763"/>
            <a:chExt cx="5014912" cy="686276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7990EF0-5F6F-4FE3-AA65-8968AF2DF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D78F7598-94C7-46E9-8B2A-CB44A0F25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99D2CBB1-072D-4875-B7D7-CADB0ABF3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58F600B4-EE22-4BA5-A764-9D80C335C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1E8DAD02-2B30-48A9-ACE0-2E9193091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F8F76B12-142C-41AF-B239-F414ABCFA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 useBgFill="1">
        <p:nvSpPr>
          <p:cNvPr id="32" name="Rectangle 19">
            <a:extLst>
              <a:ext uri="{FF2B5EF4-FFF2-40B4-BE49-F238E27FC236}">
                <a16:creationId xmlns:a16="http://schemas.microsoft.com/office/drawing/2014/main" id="{225F4217-4021-45A0-812B-398F9A7A9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929" y="667808"/>
            <a:ext cx="10894142" cy="5580592"/>
          </a:xfrm>
          <a:prstGeom prst="rect">
            <a:avLst/>
          </a:prstGeom>
          <a:ln w="31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F233B4-1D35-48D5-BE4A-C5F8BE6D1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084" y="1290976"/>
            <a:ext cx="5860449" cy="4334256"/>
          </a:xfrm>
        </p:spPr>
        <p:txBody>
          <a:bodyPr>
            <a:normAutofit/>
          </a:bodyPr>
          <a:lstStyle/>
          <a:p>
            <a:br>
              <a:rPr lang="en-US" sz="3600" dirty="0"/>
            </a:br>
            <a:br>
              <a:rPr lang="en-US" sz="3600" dirty="0"/>
            </a:br>
            <a:r>
              <a:rPr lang="cs-CZ" sz="3600" dirty="0"/>
              <a:t>DĚKUJEME ZA POZORNOST </a:t>
            </a:r>
            <a:br>
              <a:rPr lang="cs-CZ" sz="3600" dirty="0"/>
            </a:br>
            <a:br>
              <a:rPr lang="cs-CZ" sz="3600" dirty="0"/>
            </a:br>
            <a:endParaRPr lang="cs-CZ" sz="36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86F4EBC-E415-40E4-A8BA-BA66F0B63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92024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Zástupný symbol pro obsah 6" descr="Obsah obrázku budova, exteriér&#10;&#10;Popis vygenerován s velmi vysokou mírou spolehlivosti">
            <a:extLst>
              <a:ext uri="{FF2B5EF4-FFF2-40B4-BE49-F238E27FC236}">
                <a16:creationId xmlns:a16="http://schemas.microsoft.com/office/drawing/2014/main" id="{5C42EC63-CF23-4036-9319-ACAAD8689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453" y="1618438"/>
            <a:ext cx="4905777" cy="3679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1457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8ACA3-E1F6-4F6B-AFA5-CCCA58359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311" y="284750"/>
            <a:ext cx="3392830" cy="1308295"/>
          </a:xfrm>
        </p:spPr>
        <p:txBody>
          <a:bodyPr>
            <a:normAutofit fontScale="90000"/>
          </a:bodyPr>
          <a:lstStyle/>
          <a:p>
            <a:r>
              <a:rPr lang="cs-CZ" sz="8000" b="1" dirty="0">
                <a:solidFill>
                  <a:srgbClr val="002060"/>
                </a:solidFill>
              </a:rPr>
              <a:t>ŠKOLA</a:t>
            </a:r>
          </a:p>
        </p:txBody>
      </p:sp>
      <p:pic>
        <p:nvPicPr>
          <p:cNvPr id="3" name="HSSM Promo Video 2018-_FnYCapc218">
            <a:hlinkClick r:id="" action="ppaction://media"/>
            <a:extLst>
              <a:ext uri="{FF2B5EF4-FFF2-40B4-BE49-F238E27FC236}">
                <a16:creationId xmlns:a16="http://schemas.microsoft.com/office/drawing/2014/main" id="{343953F7-F297-422D-AC11-3B28837817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41215" y="0"/>
            <a:ext cx="6802942" cy="3826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D57C418-28E1-429C-9907-80C05FC40B63}"/>
              </a:ext>
            </a:extLst>
          </p:cNvPr>
          <p:cNvSpPr txBox="1"/>
          <p:nvPr/>
        </p:nvSpPr>
        <p:spPr>
          <a:xfrm>
            <a:off x="801859" y="3826655"/>
            <a:ext cx="1151675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Toužíme vytrénovat studenty tak, aby objevili to, kým jsou v Kristu  </a:t>
            </a:r>
            <a:endParaRPr lang="en-US" sz="2400" dirty="0"/>
          </a:p>
          <a:p>
            <a:pPr algn="ctr"/>
            <a:r>
              <a:rPr lang="cs-CZ" sz="2400" dirty="0"/>
              <a:t>Vytváříme kulturu probuzení, kultuře cti, v níž mohou používat to, co do nich Bůh vložil </a:t>
            </a:r>
          </a:p>
          <a:p>
            <a:pPr algn="ctr"/>
            <a:r>
              <a:rPr lang="cs-CZ" sz="2400" dirty="0"/>
              <a:t>Chceme, aby po těch 9 měsících tady byli schopni vstupovat do nových oblastí</a:t>
            </a:r>
          </a:p>
          <a:p>
            <a:pPr algn="ctr"/>
            <a:r>
              <a:rPr lang="cs-CZ" sz="2400" dirty="0"/>
              <a:t>Chceme v nich, skrze aktivaci toho, co se tu naučí, uvolnit jejich potenciál a duchovní dary </a:t>
            </a:r>
          </a:p>
          <a:p>
            <a:pPr algn="ctr"/>
            <a:r>
              <a:rPr lang="cs-CZ" sz="2400" dirty="0"/>
              <a:t>Chceme, aby se učili být citliví na Boží přítomnost, která není pouze v církvi, ale i venku a přidat se k tomu co Bůh dělá</a:t>
            </a:r>
          </a:p>
          <a:p>
            <a:pPr algn="ctr"/>
            <a:r>
              <a:rPr lang="cs-CZ" sz="2400" dirty="0"/>
              <a:t>             Naší touhou je, aby odtud vycházeli lidé plní Boží moci a Božího charakteru</a:t>
            </a:r>
            <a:endParaRPr lang="en-US" sz="2400" dirty="0"/>
          </a:p>
          <a:p>
            <a:endParaRPr lang="cs-CZ" dirty="0"/>
          </a:p>
        </p:txBody>
      </p:sp>
      <p:pic>
        <p:nvPicPr>
          <p:cNvPr id="7" name="Zástupný symbol pro obsah 4">
            <a:extLst>
              <a:ext uri="{FF2B5EF4-FFF2-40B4-BE49-F238E27FC236}">
                <a16:creationId xmlns:a16="http://schemas.microsoft.com/office/drawing/2014/main" id="{37699CEB-3D8D-4D80-BE19-E84E4C84F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13" y="1810897"/>
            <a:ext cx="3879902" cy="1730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411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B0E819-A39E-43F4-B1C4-B5257833A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335" y="641251"/>
            <a:ext cx="5426158" cy="723315"/>
          </a:xfrm>
        </p:spPr>
        <p:txBody>
          <a:bodyPr>
            <a:noAutofit/>
          </a:bodyPr>
          <a:lstStyle/>
          <a:p>
            <a:br>
              <a:rPr lang="en-US" sz="4800" b="1" dirty="0">
                <a:solidFill>
                  <a:srgbClr val="002060"/>
                </a:solidFill>
              </a:rPr>
            </a:br>
            <a:r>
              <a:rPr lang="cs-CZ" sz="6000" b="1" dirty="0">
                <a:solidFill>
                  <a:srgbClr val="002060"/>
                </a:solidFill>
              </a:rPr>
              <a:t>Kultura školy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58653944-9CBE-4549-8926-56E1007CA5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1797" y="853207"/>
            <a:ext cx="4314359" cy="3235769"/>
          </a:xfrm>
        </p:spPr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96C81D3-3B5E-41CE-856C-7F2BE97F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6935" y="2082018"/>
            <a:ext cx="7751298" cy="4572000"/>
          </a:xfrm>
        </p:spPr>
        <p:txBody>
          <a:bodyPr>
            <a:noAutofit/>
          </a:bodyPr>
          <a:lstStyle/>
          <a:p>
            <a:pPr lvl="0" algn="ctr">
              <a:buClr>
                <a:srgbClr val="FFFFFF"/>
              </a:buClr>
              <a:buSzPct val="45000"/>
              <a:buFont typeface="StarSymbol"/>
              <a:buChar char="●"/>
            </a:pPr>
            <a:r>
              <a:rPr lang="cs-CZ" sz="2400" dirty="0">
                <a:solidFill>
                  <a:srgbClr val="0070C0"/>
                </a:solidFill>
              </a:rPr>
              <a:t>Kultura cti: K Bohu, druhým a sobě samým</a:t>
            </a:r>
            <a:endParaRPr lang="en-US" sz="2400" dirty="0">
              <a:solidFill>
                <a:srgbClr val="0070C0"/>
              </a:solidFill>
            </a:endParaRPr>
          </a:p>
          <a:p>
            <a:pPr lvl="0" algn="ctr">
              <a:buClr>
                <a:srgbClr val="FFFFFF"/>
              </a:buClr>
              <a:buSzPct val="45000"/>
              <a:buFont typeface="StarSymbol"/>
              <a:buChar char="●"/>
            </a:pPr>
            <a:r>
              <a:rPr lang="cs-CZ" sz="2400" dirty="0">
                <a:solidFill>
                  <a:srgbClr val="0070C0"/>
                </a:solidFill>
              </a:rPr>
              <a:t>Neseparovat se – vytvořit atmosféru rodiny</a:t>
            </a:r>
            <a:endParaRPr lang="en-US" sz="2400" dirty="0">
              <a:solidFill>
                <a:srgbClr val="0070C0"/>
              </a:solidFill>
            </a:endParaRPr>
          </a:p>
          <a:p>
            <a:pPr lvl="0" algn="ctr">
              <a:buClr>
                <a:srgbClr val="FFFFFF"/>
              </a:buClr>
              <a:buSzPct val="45000"/>
              <a:buFont typeface="StarSymbol"/>
              <a:buChar char="●"/>
            </a:pPr>
            <a:r>
              <a:rPr lang="cs-CZ" sz="2400" dirty="0">
                <a:solidFill>
                  <a:srgbClr val="0070C0"/>
                </a:solidFill>
              </a:rPr>
              <a:t>Učit se soustředit na Boha více než na naše problémy</a:t>
            </a:r>
            <a:endParaRPr lang="en-US" sz="2400" dirty="0">
              <a:solidFill>
                <a:srgbClr val="0070C0"/>
              </a:solidFill>
            </a:endParaRPr>
          </a:p>
          <a:p>
            <a:pPr lvl="0" algn="ctr">
              <a:buClr>
                <a:srgbClr val="FFFFFF"/>
              </a:buClr>
              <a:buSzPct val="45000"/>
              <a:buFont typeface="StarSymbol"/>
              <a:buChar char="●"/>
            </a:pPr>
            <a:r>
              <a:rPr lang="cs-CZ" sz="2400" dirty="0">
                <a:solidFill>
                  <a:srgbClr val="0070C0"/>
                </a:solidFill>
              </a:rPr>
              <a:t>Vzájemné povzbuzování k vděčnosti</a:t>
            </a:r>
            <a:endParaRPr lang="en-US" sz="2400" dirty="0">
              <a:solidFill>
                <a:srgbClr val="0070C0"/>
              </a:solidFill>
            </a:endParaRPr>
          </a:p>
          <a:p>
            <a:pPr lvl="0" algn="ctr">
              <a:buClr>
                <a:srgbClr val="FFFFFF"/>
              </a:buClr>
              <a:buSzPct val="45000"/>
              <a:buFont typeface="StarSymbol"/>
              <a:buChar char="●"/>
            </a:pPr>
            <a:r>
              <a:rPr lang="cs-CZ" sz="2400" dirty="0">
                <a:solidFill>
                  <a:srgbClr val="0070C0"/>
                </a:solidFill>
              </a:rPr>
              <a:t>Překonávat oblasti vlastního pohodlí</a:t>
            </a:r>
            <a:endParaRPr lang="en-US" sz="2400" dirty="0">
              <a:solidFill>
                <a:srgbClr val="0070C0"/>
              </a:solidFill>
            </a:endParaRPr>
          </a:p>
          <a:p>
            <a:pPr>
              <a:buClr>
                <a:srgbClr val="FFFFFF"/>
              </a:buClr>
              <a:buSzPct val="45000"/>
              <a:buFont typeface="StarSymbol"/>
              <a:buChar char="●"/>
            </a:pPr>
            <a:r>
              <a:rPr lang="cs-CZ" sz="2400" dirty="0">
                <a:solidFill>
                  <a:srgbClr val="0070C0"/>
                </a:solidFill>
              </a:rPr>
              <a:t>Být připraven kdykoliv sloužit druhým prakticky a duchovně</a:t>
            </a:r>
            <a:endParaRPr lang="en-US" sz="2400" dirty="0">
              <a:solidFill>
                <a:srgbClr val="0070C0"/>
              </a:solidFill>
            </a:endParaRPr>
          </a:p>
          <a:p>
            <a:pPr lvl="0" algn="ctr">
              <a:buClr>
                <a:srgbClr val="FFFFFF"/>
              </a:buClr>
              <a:buSzPct val="45000"/>
              <a:buFont typeface="StarSymbol"/>
              <a:buChar char="●"/>
            </a:pPr>
            <a:endParaRPr lang="cs-CZ" sz="2400" dirty="0">
              <a:solidFill>
                <a:srgbClr val="0070C0"/>
              </a:solidFill>
            </a:endParaRP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66741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D9777-527C-4959-B643-FECEDC8CD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6913" y="1"/>
            <a:ext cx="4895056" cy="914400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Pár fotek ze školy</a:t>
            </a:r>
          </a:p>
        </p:txBody>
      </p:sp>
      <p:pic>
        <p:nvPicPr>
          <p:cNvPr id="10" name="Zástupný symbol pro obsah 9" descr="Obsah obrázku osoba, patro, interiér, zeď&#10;&#10;Popis vygenerován s velmi vysokou mírou spolehlivosti">
            <a:extLst>
              <a:ext uri="{FF2B5EF4-FFF2-40B4-BE49-F238E27FC236}">
                <a16:creationId xmlns:a16="http://schemas.microsoft.com/office/drawing/2014/main" id="{C7EE30E1-0E29-4EE5-B422-AFA7B42658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9" y="0"/>
            <a:ext cx="3188679" cy="2391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Zástupný symbol pro obsah 11" descr="Obsah obrázku osoba, interiér, muž&#10;&#10;Popis vygenerován s velmi vysokou mírou spolehlivosti">
            <a:extLst>
              <a:ext uri="{FF2B5EF4-FFF2-40B4-BE49-F238E27FC236}">
                <a16:creationId xmlns:a16="http://schemas.microsoft.com/office/drawing/2014/main" id="{7D635CFC-E8D1-4613-90BA-8083ABE6FA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954" y="0"/>
            <a:ext cx="2571487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ek 13" descr="Obsah obrázku osoba, interiér, zeď, muž&#10;&#10;Popis vygenerován s velmi vysokou mírou spolehlivosti">
            <a:extLst>
              <a:ext uri="{FF2B5EF4-FFF2-40B4-BE49-F238E27FC236}">
                <a16:creationId xmlns:a16="http://schemas.microsoft.com/office/drawing/2014/main" id="{F8FD80FF-D759-40D5-89B8-779C10E4E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11" y="2354442"/>
            <a:ext cx="3332639" cy="2499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ek 15" descr="Obsah obrázku osoba, interiér&#10;&#10;Popis vygenerován s vysokou mírou spolehlivosti">
            <a:extLst>
              <a:ext uri="{FF2B5EF4-FFF2-40B4-BE49-F238E27FC236}">
                <a16:creationId xmlns:a16="http://schemas.microsoft.com/office/drawing/2014/main" id="{ACE215D9-4DA1-4682-83FE-3CB019A59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97056">
            <a:off x="8222365" y="2172447"/>
            <a:ext cx="4027069" cy="2270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AE15FC49-25FF-4AFF-A012-3EE710CE51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4860" y="3716810"/>
            <a:ext cx="3274256" cy="2455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rázek 19" descr="Obsah obrázku strop, interiér, stůl, osoba&#10;&#10;Popis vygenerován s velmi vysokou mírou spolehlivosti">
            <a:extLst>
              <a:ext uri="{FF2B5EF4-FFF2-40B4-BE49-F238E27FC236}">
                <a16:creationId xmlns:a16="http://schemas.microsoft.com/office/drawing/2014/main" id="{D8AB657E-5966-4EE4-9FDE-15B9A9775B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780" y="699334"/>
            <a:ext cx="4842189" cy="2729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rázek 21" descr="Obsah obrázku osoba, exteriér, budova, země&#10;&#10;Popis vygenerován s velmi vysokou mírou spolehlivosti">
            <a:extLst>
              <a:ext uri="{FF2B5EF4-FFF2-40B4-BE49-F238E27FC236}">
                <a16:creationId xmlns:a16="http://schemas.microsoft.com/office/drawing/2014/main" id="{DFB6507D-9199-4845-A65F-6FD642080E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842" y="4165010"/>
            <a:ext cx="3672114" cy="2754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Obrázek 23" descr="Obsah obrázku osoba, interiér, skupina, lidé&#10;&#10;Popis vygenerován s velmi vysokou mírou spolehlivosti">
            <a:extLst>
              <a:ext uri="{FF2B5EF4-FFF2-40B4-BE49-F238E27FC236}">
                <a16:creationId xmlns:a16="http://schemas.microsoft.com/office/drawing/2014/main" id="{BB4296B9-CFEF-468A-A2C1-BF25D9B11F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4" y="4057531"/>
            <a:ext cx="3672115" cy="2754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Obrázek 27" descr="Obsah obrázku strop, interiér, patro, zeď&#10;&#10;Popis vygenerován s velmi vysokou mírou spolehlivosti">
            <a:extLst>
              <a:ext uri="{FF2B5EF4-FFF2-40B4-BE49-F238E27FC236}">
                <a16:creationId xmlns:a16="http://schemas.microsoft.com/office/drawing/2014/main" id="{5897781C-0C4B-4719-BB0A-ED3B393A3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2674">
            <a:off x="5560117" y="3669437"/>
            <a:ext cx="3436162" cy="2577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1635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symbol obrázku 5" descr="Obsah obrázku patro, interiér, zeď, osoba&#10;&#10;Popis vygenerován s velmi vysokou mírou spolehlivosti">
            <a:extLst>
              <a:ext uri="{FF2B5EF4-FFF2-40B4-BE49-F238E27FC236}">
                <a16:creationId xmlns:a16="http://schemas.microsoft.com/office/drawing/2014/main" id="{4A74A1B9-97DD-43DA-BEA1-3190BFB643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r="19450"/>
          <a:stretch/>
        </p:blipFill>
        <p:spPr>
          <a:xfrm>
            <a:off x="6892924" y="10"/>
            <a:ext cx="5299077" cy="6857990"/>
          </a:xfrm>
          <a:custGeom>
            <a:avLst/>
            <a:gdLst>
              <a:gd name="connsiteX0" fmla="*/ 836871 w 5299077"/>
              <a:gd name="connsiteY0" fmla="*/ 0 h 6858000"/>
              <a:gd name="connsiteX1" fmla="*/ 5299077 w 5299077"/>
              <a:gd name="connsiteY1" fmla="*/ 0 h 6858000"/>
              <a:gd name="connsiteX2" fmla="*/ 5299077 w 5299077"/>
              <a:gd name="connsiteY2" fmla="*/ 6858000 h 6858000"/>
              <a:gd name="connsiteX3" fmla="*/ 1911312 w 5299077"/>
              <a:gd name="connsiteY3" fmla="*/ 6858000 h 6858000"/>
              <a:gd name="connsiteX4" fmla="*/ 0 w 5299077"/>
              <a:gd name="connsiteY4" fmla="*/ 5333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E4DEE58D-F0D3-46B8-875D-B7141955D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317" y="642937"/>
            <a:ext cx="5260680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cs-CZ" sz="4000" b="1" dirty="0">
                <a:solidFill>
                  <a:srgbClr val="002060"/>
                </a:solidFill>
              </a:rPr>
              <a:t>Důležitost přátelství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6E833A9-7E63-4D61-9C1B-AB67654A9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707" y="2214562"/>
            <a:ext cx="5260680" cy="3124201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r>
              <a:rPr lang="cs-CZ" sz="2800" b="1" i="1" dirty="0">
                <a:solidFill>
                  <a:srgbClr val="C00000"/>
                </a:solidFill>
              </a:rPr>
              <a:t>Přísloví 17:17  </a:t>
            </a:r>
          </a:p>
          <a:p>
            <a:r>
              <a:rPr lang="cs-CZ" sz="2800" i="1" dirty="0">
                <a:solidFill>
                  <a:srgbClr val="C00000"/>
                </a:solidFill>
              </a:rPr>
              <a:t>Přítel miluje v každé době, bratr se zrodil pro čas soužení.</a:t>
            </a:r>
          </a:p>
          <a:p>
            <a:endParaRPr lang="cs-CZ" sz="2800" i="1" dirty="0">
              <a:solidFill>
                <a:srgbClr val="C00000"/>
              </a:solidFill>
            </a:endParaRPr>
          </a:p>
          <a:p>
            <a:r>
              <a:rPr lang="cs-CZ" sz="2800" dirty="0">
                <a:solidFill>
                  <a:srgbClr val="002060"/>
                </a:solidFill>
              </a:rPr>
              <a:t>- Budovat přátelství a vztahy je naše zodpovědnost.</a:t>
            </a:r>
          </a:p>
          <a:p>
            <a:r>
              <a:rPr lang="cs-CZ" sz="2800" dirty="0">
                <a:solidFill>
                  <a:srgbClr val="002060"/>
                </a:solidFill>
              </a:rPr>
              <a:t>- Přátelské vztahy máme vyhledávat, ne čekat, že vzniknou náhodou.</a:t>
            </a:r>
          </a:p>
        </p:txBody>
      </p:sp>
    </p:spTree>
    <p:extLst>
      <p:ext uri="{BB962C8B-B14F-4D97-AF65-F5344CB8AC3E}">
        <p14:creationId xmlns:p14="http://schemas.microsoft.com/office/powerpoint/2010/main" val="2712177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19CBD1-C718-42EE-828D-4F4D49FAB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901" y="334108"/>
            <a:ext cx="10321338" cy="1752599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Jak se nám dával Bůh poznat během cestování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2A22D81-43F6-41C1-B16C-6260B5CCCB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cs-CZ" sz="2400" b="1" i="1" dirty="0">
                <a:solidFill>
                  <a:srgbClr val="FF0000"/>
                </a:solidFill>
              </a:rPr>
              <a:t>Přísloví 3:5-6</a:t>
            </a:r>
            <a:r>
              <a:rPr lang="cs-CZ" sz="2400" i="1" dirty="0">
                <a:solidFill>
                  <a:srgbClr val="FF0000"/>
                </a:solidFill>
              </a:rPr>
              <a:t>  </a:t>
            </a:r>
          </a:p>
          <a:p>
            <a:pPr marL="0" lvl="0" indent="0" algn="ctr">
              <a:buNone/>
            </a:pPr>
            <a:r>
              <a:rPr lang="cs-CZ" sz="2400" i="1" dirty="0">
                <a:solidFill>
                  <a:srgbClr val="FF0000"/>
                </a:solidFill>
              </a:rPr>
              <a:t>Důvěřuj Hospodinu celým svým srdcem, nespoléhej se na svoji rozumnost. Poznávej ho na všech svých cestách, a on napřímí tvé stezky</a:t>
            </a:r>
            <a:r>
              <a:rPr lang="en-US" sz="2400" i="1" dirty="0">
                <a:solidFill>
                  <a:srgbClr val="FF0000"/>
                </a:solidFill>
              </a:rPr>
              <a:t>.</a:t>
            </a:r>
          </a:p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64361ACC-A887-4753-9523-6FA8D36C7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484311" y="2667000"/>
            <a:ext cx="10018713" cy="576262"/>
          </a:xfrm>
        </p:spPr>
        <p:txBody>
          <a:bodyPr/>
          <a:lstStyle/>
          <a:p>
            <a:r>
              <a:rPr lang="cs-CZ" dirty="0"/>
              <a:t>Bůh Zaopatřitel, Stvořitel, Ten, který má smysl pro humor, Táta,</a:t>
            </a:r>
          </a:p>
          <a:p>
            <a:r>
              <a:rPr lang="cs-CZ" dirty="0"/>
              <a:t> Ten se kterým je všechno možné…</a:t>
            </a:r>
          </a:p>
        </p:txBody>
      </p:sp>
      <p:pic>
        <p:nvPicPr>
          <p:cNvPr id="8" name="Zástupný symbol pro obsah 7" descr="Obsah obrázku osoba, exteriér, obloha, příroda&#10;&#10;Popis vygenerován s velmi vysokou mírou spolehlivosti">
            <a:extLst>
              <a:ext uri="{FF2B5EF4-FFF2-40B4-BE49-F238E27FC236}">
                <a16:creationId xmlns:a16="http://schemas.microsoft.com/office/drawing/2014/main" id="{0BBC1B2A-AF1C-4C0C-B08D-42FA11B3228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70" y="2820317"/>
            <a:ext cx="4711454" cy="3533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7412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851692-7817-47DD-A0F8-B1964F442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3949" y="63892"/>
            <a:ext cx="3770142" cy="822373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Pár fotek z cest</a:t>
            </a:r>
          </a:p>
        </p:txBody>
      </p:sp>
      <p:pic>
        <p:nvPicPr>
          <p:cNvPr id="6" name="Zástupný symbol pro obsah 5" descr="Obsah obrázku exteriér, hora, osoba, obloha&#10;&#10;Popis vygenerován s velmi vysokou mírou spolehlivosti">
            <a:extLst>
              <a:ext uri="{FF2B5EF4-FFF2-40B4-BE49-F238E27FC236}">
                <a16:creationId xmlns:a16="http://schemas.microsoft.com/office/drawing/2014/main" id="{D026E037-4D84-4555-A861-F93AA6F816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69" y="768423"/>
            <a:ext cx="3547437" cy="266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Zástupný symbol pro obsah 7" descr="Obsah obrázku exteriér, obloha, skála, údolí&#10;&#10;Popis vygenerován s velmi vysokou mírou spolehlivosti">
            <a:extLst>
              <a:ext uri="{FF2B5EF4-FFF2-40B4-BE49-F238E27FC236}">
                <a16:creationId xmlns:a16="http://schemas.microsoft.com/office/drawing/2014/main" id="{870080F2-10FD-4C45-86B7-6B06667D05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67" y="886265"/>
            <a:ext cx="3547438" cy="266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 descr="Obsah obrázku obloha, silnice, exteriér, země&#10;&#10;Popis vygenerován s velmi vysokou mírou spolehlivosti">
            <a:extLst>
              <a:ext uri="{FF2B5EF4-FFF2-40B4-BE49-F238E27FC236}">
                <a16:creationId xmlns:a16="http://schemas.microsoft.com/office/drawing/2014/main" id="{D673FF86-1F19-4CDE-9814-A8711F944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6" y="63892"/>
            <a:ext cx="3186638" cy="2389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ek 13" descr="Obsah obrázku osoba, exteriér, obloha, příroda&#10;&#10;Popis vygenerován s velmi vysokou mírou spolehlivosti">
            <a:extLst>
              <a:ext uri="{FF2B5EF4-FFF2-40B4-BE49-F238E27FC236}">
                <a16:creationId xmlns:a16="http://schemas.microsoft.com/office/drawing/2014/main" id="{DB758576-5DD5-48D0-9D41-689B26B40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" y="2234010"/>
            <a:ext cx="3343764" cy="2507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ek 15" descr="Obsah obrázku exteriér, strom&#10;&#10;Popis vygenerován s velmi vysokou mírou spolehlivosti">
            <a:extLst>
              <a:ext uri="{FF2B5EF4-FFF2-40B4-BE49-F238E27FC236}">
                <a16:creationId xmlns:a16="http://schemas.microsoft.com/office/drawing/2014/main" id="{ABDC950C-E67B-4BA9-9DC4-FAB41FA49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6715" y="3674823"/>
            <a:ext cx="3564897" cy="2673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rázek 19" descr="Obsah obrázku obloha, exteriér, pláž, voda&#10;&#10;Popis vygenerován s velmi vysokou mírou spolehlivosti">
            <a:extLst>
              <a:ext uri="{FF2B5EF4-FFF2-40B4-BE49-F238E27FC236}">
                <a16:creationId xmlns:a16="http://schemas.microsoft.com/office/drawing/2014/main" id="{CA7C906B-0A87-4E6E-9E55-8DD7FBD665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19" y="163840"/>
            <a:ext cx="3343764" cy="2507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rázek 21" descr="Obsah obrázku exteriér&#10;&#10;Popis vygenerován s velmi vysokou mírou spolehlivosti">
            <a:extLst>
              <a:ext uri="{FF2B5EF4-FFF2-40B4-BE49-F238E27FC236}">
                <a16:creationId xmlns:a16="http://schemas.microsoft.com/office/drawing/2014/main" id="{C39AD768-8A7F-45BD-8263-1A17CDD49D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01642" y="4304180"/>
            <a:ext cx="3186639" cy="2389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Obrázek 23" descr="Obsah obrázku exteriér, osoba, obloha, hora&#10;&#10;Popis vygenerován s velmi vysokou mírou spolehlivosti">
            <a:extLst>
              <a:ext uri="{FF2B5EF4-FFF2-40B4-BE49-F238E27FC236}">
                <a16:creationId xmlns:a16="http://schemas.microsoft.com/office/drawing/2014/main" id="{267CE857-0C2B-4C2E-BE0E-C7FC281BEF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42" y="2398190"/>
            <a:ext cx="3029515" cy="2272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Obrázek 25" descr="Obsah obrázku exteriér, obloha, tráva, strom&#10;&#10;Popis vygenerován s velmi vysokou mírou spolehlivosti">
            <a:extLst>
              <a:ext uri="{FF2B5EF4-FFF2-40B4-BE49-F238E27FC236}">
                <a16:creationId xmlns:a16="http://schemas.microsoft.com/office/drawing/2014/main" id="{6A9528D0-D6E3-45E7-A293-F1919646D6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9" y="4605029"/>
            <a:ext cx="3186638" cy="2389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Obrázek 27" descr="Obsah obrázku strom, exteriér, text, podepsat&#10;&#10;Popis vygenerován s velmi vysokou mírou spolehlivosti">
            <a:extLst>
              <a:ext uri="{FF2B5EF4-FFF2-40B4-BE49-F238E27FC236}">
                <a16:creationId xmlns:a16="http://schemas.microsoft.com/office/drawing/2014/main" id="{25EF8359-78F5-4F85-8FB9-5FE37D1EFF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4498" y="3766759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6684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CA7A75-5CE8-4B9B-AB6D-C985C72E4C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4619" y="133305"/>
            <a:ext cx="8915399" cy="2075324"/>
          </a:xfrm>
        </p:spPr>
        <p:txBody>
          <a:bodyPr/>
          <a:lstStyle/>
          <a:p>
            <a:pPr algn="ctr"/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Co jsme se naučili a naše další kroky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852A544-433E-49C3-9BF8-93EECC9B9A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031911">
            <a:off x="3924034" y="2608159"/>
            <a:ext cx="8098862" cy="2726675"/>
          </a:xfrm>
        </p:spPr>
        <p:txBody>
          <a:bodyPr>
            <a:normAutofit fontScale="62500" lnSpcReduction="20000"/>
          </a:bodyPr>
          <a:lstStyle/>
          <a:p>
            <a:pPr lvl="0" algn="ctr"/>
            <a:r>
              <a:rPr lang="cs-CZ" sz="6000" b="1" i="1" dirty="0" err="1">
                <a:solidFill>
                  <a:srgbClr val="C00000"/>
                </a:solidFill>
              </a:rPr>
              <a:t>Jeremjáš</a:t>
            </a:r>
            <a:r>
              <a:rPr lang="cs-CZ" sz="6000" b="1" i="1" dirty="0">
                <a:solidFill>
                  <a:srgbClr val="C00000"/>
                </a:solidFill>
              </a:rPr>
              <a:t> 29:11  </a:t>
            </a:r>
          </a:p>
          <a:p>
            <a:pPr lvl="0" algn="ctr"/>
            <a:r>
              <a:rPr lang="cs-CZ" sz="6000" i="1" dirty="0">
                <a:solidFill>
                  <a:srgbClr val="C00000"/>
                </a:solidFill>
              </a:rPr>
              <a:t>Vždyť já znám úmysly, které s vámi zamýšlím, je Hospodinův výrok. Úmysly o pokoji a ne o zlu, abych vám dal budoucnost a naději</a:t>
            </a:r>
            <a:r>
              <a:rPr lang="cs-CZ" sz="6000" i="1" dirty="0">
                <a:solidFill>
                  <a:srgbClr val="FF0000"/>
                </a:solidFill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4672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E1F0A49-E8D7-4198-A52F-597038BA14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772235"/>
            <a:ext cx="5903743" cy="3320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008397C-333B-4AEC-9FFC-D2C81775A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717" y="377820"/>
            <a:ext cx="10396026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cs-CZ" sz="6000" b="1" dirty="0">
                <a:solidFill>
                  <a:srgbClr val="002060"/>
                </a:solidFill>
              </a:rPr>
              <a:t>Láska je odpověď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C3626C-89F5-47B0-A78E-30E235F6CB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2024" y="2067287"/>
            <a:ext cx="4684542" cy="474030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ctr">
              <a:buNone/>
            </a:pPr>
            <a:r>
              <a:rPr lang="cs-CZ" sz="2800" b="1" i="1" dirty="0">
                <a:solidFill>
                  <a:srgbClr val="FF0000"/>
                </a:solidFill>
              </a:rPr>
              <a:t>Přísloví 10:12 </a:t>
            </a:r>
            <a:r>
              <a:rPr lang="en-US" sz="2800" i="1" dirty="0"/>
              <a:t> </a:t>
            </a:r>
            <a:endParaRPr lang="cs-CZ" sz="2800" i="1" dirty="0"/>
          </a:p>
          <a:p>
            <a:pPr marL="0" indent="0" algn="ctr">
              <a:buNone/>
            </a:pPr>
            <a:r>
              <a:rPr lang="en-US" sz="2800" i="1" dirty="0" err="1">
                <a:solidFill>
                  <a:srgbClr val="FF0000"/>
                </a:solidFill>
              </a:rPr>
              <a:t>Nenávist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podněcuje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sváry</a:t>
            </a:r>
            <a:r>
              <a:rPr lang="en-US" sz="2800" i="1" dirty="0">
                <a:solidFill>
                  <a:srgbClr val="FF0000"/>
                </a:solidFill>
              </a:rPr>
              <a:t>, ale </a:t>
            </a:r>
            <a:r>
              <a:rPr lang="en-US" sz="2800" i="1" dirty="0" err="1">
                <a:solidFill>
                  <a:srgbClr val="FF0000"/>
                </a:solidFill>
              </a:rPr>
              <a:t>láska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přikrývá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všechna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cs-CZ" sz="2800" i="1" dirty="0">
                <a:solidFill>
                  <a:srgbClr val="FF0000"/>
                </a:solidFill>
              </a:rPr>
              <a:t>přestoupení</a:t>
            </a:r>
            <a:r>
              <a:rPr lang="en-US" sz="2800" i="1" dirty="0">
                <a:solidFill>
                  <a:srgbClr val="FF0000"/>
                </a:solidFill>
              </a:rPr>
              <a:t>.</a:t>
            </a:r>
            <a:endParaRPr lang="cs-CZ" sz="2800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cs-CZ" sz="2800" b="1" i="1" dirty="0">
                <a:solidFill>
                  <a:srgbClr val="FF0000"/>
                </a:solidFill>
              </a:rPr>
              <a:t>1 Jan 4:18  </a:t>
            </a:r>
          </a:p>
          <a:p>
            <a:pPr marL="0" indent="0" algn="ctr">
              <a:buNone/>
            </a:pPr>
            <a:r>
              <a:rPr lang="cs-CZ" sz="2800" i="1" dirty="0">
                <a:solidFill>
                  <a:srgbClr val="FF0000"/>
                </a:solidFill>
              </a:rPr>
              <a:t>V lásce není strach, ale dokonalá láska strach zahání; vždyť strach působí muka, a kdo se bojí, nedošel dokonalosti v lásce.</a:t>
            </a:r>
          </a:p>
          <a:p>
            <a:pPr marL="0" indent="0" algn="ctr">
              <a:buNone/>
            </a:pPr>
            <a:endParaRPr lang="cs-CZ" sz="2800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896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xa">
  <a:themeElements>
    <a:clrScheme name="Paralax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x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x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331</Words>
  <Application>Microsoft Office PowerPoint</Application>
  <PresentationFormat>Širokoúhlá obrazovka</PresentationFormat>
  <Paragraphs>84</Paragraphs>
  <Slides>17</Slides>
  <Notes>1</Notes>
  <HiddenSlides>0</HiddenSlides>
  <MMClips>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Corbel</vt:lpstr>
      <vt:lpstr>StarSymbol</vt:lpstr>
      <vt:lpstr>Paralaxa</vt:lpstr>
      <vt:lpstr>Transformace 2017-2018 Svědectví  o Boží dobrotě aneb Co nás Bůh učil a kam směřujeme</vt:lpstr>
      <vt:lpstr>ŠKOLA</vt:lpstr>
      <vt:lpstr> Kultura školy</vt:lpstr>
      <vt:lpstr>Pár fotek ze školy</vt:lpstr>
      <vt:lpstr>Důležitost přátelství</vt:lpstr>
      <vt:lpstr>Jak se nám dával Bůh poznat během cestování</vt:lpstr>
      <vt:lpstr>Pár fotek z cest</vt:lpstr>
      <vt:lpstr> Co jsme se naučili a naše další kroky</vt:lpstr>
      <vt:lpstr>Láska je odpověď</vt:lpstr>
      <vt:lpstr>Pro Vděčnost, Radost, Úctu i Překonání strachu se můžeme rozhodnout. Není to o našich schopnostech to zvládnout, ale naší víře v Boží milost, která v nás pracuje jako Boží moc k naší proměně – Titus 2:11-12 </vt:lpstr>
      <vt:lpstr>Plnit očekávání Boží ne lidská</vt:lpstr>
      <vt:lpstr>Na co se nyní zaměřujeme</vt:lpstr>
      <vt:lpstr>Předávání a činění učedníků</vt:lpstr>
      <vt:lpstr>Spolupráce mezi Mladou, střední a starší generací</vt:lpstr>
      <vt:lpstr>Zakládat nové sbory</vt:lpstr>
      <vt:lpstr>Povzbuzovat církev ohledně Boží dobroty</vt:lpstr>
      <vt:lpstr>  DĚKUJEME ZA POZORNOST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Transformace 2017-2018 Svědectví  o Boží dobrotě aneb Co nás Bůh učil a kam směřujeme</dc:title>
  <dc:creator>pavel kolegar</dc:creator>
  <cp:lastModifiedBy>pavel kolegar</cp:lastModifiedBy>
  <cp:revision>5</cp:revision>
  <dcterms:created xsi:type="dcterms:W3CDTF">2018-10-17T07:32:12Z</dcterms:created>
  <dcterms:modified xsi:type="dcterms:W3CDTF">2018-10-28T05:17:15Z</dcterms:modified>
</cp:coreProperties>
</file>